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7" r:id="rId6"/>
    <p:sldId id="287" r:id="rId7"/>
    <p:sldId id="259" r:id="rId8"/>
    <p:sldId id="260" r:id="rId9"/>
    <p:sldId id="261" r:id="rId10"/>
    <p:sldId id="284" r:id="rId11"/>
    <p:sldId id="262" r:id="rId12"/>
    <p:sldId id="263" r:id="rId13"/>
    <p:sldId id="280" r:id="rId14"/>
    <p:sldId id="264" r:id="rId15"/>
    <p:sldId id="285" r:id="rId16"/>
    <p:sldId id="266" r:id="rId17"/>
    <p:sldId id="267" r:id="rId18"/>
    <p:sldId id="268" r:id="rId19"/>
    <p:sldId id="270" r:id="rId20"/>
    <p:sldId id="271" r:id="rId21"/>
    <p:sldId id="281" r:id="rId22"/>
    <p:sldId id="282" r:id="rId23"/>
  </p:sldIdLst>
  <p:sldSz cx="18288000" cy="10287000"/>
  <p:notesSz cx="6858000" cy="9144000"/>
  <p:embeddedFontLst>
    <p:embeddedFont>
      <p:font typeface="Canva Sans" panose="020B0604020202020204" charset="0"/>
      <p:regular r:id="rId25"/>
    </p:embeddedFont>
    <p:embeddedFont>
      <p:font typeface="Canva Sans Bold" panose="020B0604020202020204" charset="0"/>
      <p:regular r:id="rId26"/>
    </p:embeddedFont>
    <p:embeddedFont>
      <p:font typeface="Canva Sans Bold Italics" panose="020B0604020202020204" charset="0"/>
      <p:regular r:id="rId27"/>
    </p:embeddedFont>
    <p:embeddedFont>
      <p:font typeface="Canva Sans Medium"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48662" autoAdjust="0"/>
  </p:normalViewPr>
  <p:slideViewPr>
    <p:cSldViewPr>
      <p:cViewPr varScale="1">
        <p:scale>
          <a:sx n="24" d="100"/>
          <a:sy n="24" d="100"/>
        </p:scale>
        <p:origin x="182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DA11E-B7E2-9910-C5CF-CF6E0CCF2C7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0FA922-3F70-CC72-2889-D74BF7934D4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893953C5-53C3-1945-7A21-19ADF81E446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2572893-4B99-94B3-AEA8-623E389C5CC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36A5ED5F-2F04-8EA6-8B05-5E873393518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A8206FFB-3F25-052F-71EB-7AF65890C51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24BDD6BE-6F1C-81AC-42E1-E6E38B12A2C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4988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70343-2198-DA3E-9D31-170B75DD4D5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53A1DF-53A1-4C6E-1DFE-4F4ED2F2EF1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295BFFAC-4429-F4AF-AA7A-19CC714656D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553E810-BE73-2761-17ED-951A31D1E4D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9D7573C7-023D-AC5E-07EF-85B268AD7BC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5EF1DCDF-E83C-9AC7-9E14-5CF9B34DF0A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BAC74349-55D5-E238-FD17-9F9C147DD4A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3028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E414-80F6-4D95-B474-4EBAE7F5558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4FDEF0-4717-670F-0D94-5424993FFE5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E0AD9119-F2E2-69E5-7F90-236FC515DDF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4E02B58-DAA5-A2BC-76CF-E01D1E6EFC9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EB24562A-B787-4958-9AFA-530EBA1867B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591B7525-9D2A-7A9E-E960-9167E522581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28C3D78D-8C69-2060-ADAB-A4B97DF563A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4958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6ACEE-400A-BC5F-10E5-E2F2340BD7C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8AE3F-41A1-96FA-533B-8CAE0E4F9FB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EFD60B16-4732-6748-D94C-4CFE8FFEFA4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DC2C047-D535-7D9E-A996-7825508B0C1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7430320D-DB68-49F9-EDB0-80507DD715C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BFB5A685-6059-AD0D-D9E6-8FA7B88854E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21726CDC-0CB5-EB63-4E87-AABE8E48340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6427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C71B79-3EA5-49F4-8ABF-B2EA44AD4BF4}" type="slidenum">
              <a:rPr lang="en-GB" smtClean="0"/>
              <a:t>3</a:t>
            </a:fld>
            <a:endParaRPr lang="en-GB"/>
          </a:p>
        </p:txBody>
      </p:sp>
    </p:spTree>
    <p:extLst>
      <p:ext uri="{BB962C8B-B14F-4D97-AF65-F5344CB8AC3E}">
        <p14:creationId xmlns:p14="http://schemas.microsoft.com/office/powerpoint/2010/main" val="367250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6AA4D-ABDD-237B-B216-1335EB9DE33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1BA0A3-D6E2-A2DD-D049-13D91099019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560FC378-7D38-9FA8-E629-6F12258674F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B74F1B7-F0FB-FE2C-CB67-7CDCDC7CB36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9490486C-C238-5733-7542-F6FC9F4FBF3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ECA22ED7-BF22-A6B4-75AC-24A897BE33C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3D205F9C-1CCF-6749-99E5-ADD7C4077BE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7379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pn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3.svg"/><Relationship Id="rId5" Type="http://schemas.openxmlformats.org/officeDocument/2006/relationships/image" Target="../media/image20.svg"/><Relationship Id="rId10"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17.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8.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vrp@westmidlands.police.u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hyperlink" Target="https://www.eventbrite.co.uk/o/west-midlands-violence-reduction-partnership-33440166991" TargetMode="External"/><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5.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2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6968" y="20019"/>
            <a:ext cx="15355239" cy="10287000"/>
          </a:xfrm>
          <a:custGeom>
            <a:avLst/>
            <a:gdLst/>
            <a:ahLst/>
            <a:cxnLst/>
            <a:rect l="l" t="t" r="r" b="b"/>
            <a:pathLst>
              <a:path w="15355239" h="10287000">
                <a:moveTo>
                  <a:pt x="0" y="0"/>
                </a:moveTo>
                <a:lnTo>
                  <a:pt x="15355238" y="0"/>
                </a:lnTo>
                <a:lnTo>
                  <a:pt x="15355238" y="10287000"/>
                </a:lnTo>
                <a:lnTo>
                  <a:pt x="0" y="10287000"/>
                </a:lnTo>
                <a:lnTo>
                  <a:pt x="0" y="0"/>
                </a:lnTo>
                <a:close/>
              </a:path>
            </a:pathLst>
          </a:custGeom>
          <a:blipFill>
            <a:blip r:embed="rId3"/>
            <a:stretch>
              <a:fillRect l="-25432" t="-6177" r="-1024"/>
            </a:stretch>
          </a:blipFill>
        </p:spPr>
        <p:txBody>
          <a:bodyPr/>
          <a:lstStyle/>
          <a:p>
            <a:endParaRPr lang="en-GB" dirty="0"/>
          </a:p>
        </p:txBody>
      </p:sp>
      <p:sp>
        <p:nvSpPr>
          <p:cNvPr id="3" name="TextBox 3"/>
          <p:cNvSpPr txBox="1"/>
          <p:nvPr/>
        </p:nvSpPr>
        <p:spPr>
          <a:xfrm>
            <a:off x="4252608" y="6591300"/>
            <a:ext cx="9092829" cy="1419861"/>
          </a:xfrm>
          <a:prstGeom prst="rect">
            <a:avLst/>
          </a:prstGeom>
        </p:spPr>
        <p:txBody>
          <a:bodyPr lIns="0" tIns="0" rIns="0" bIns="0" rtlCol="0" anchor="t">
            <a:spAutoFit/>
          </a:bodyPr>
          <a:lstStyle/>
          <a:p>
            <a:pPr algn="ctr">
              <a:lnSpc>
                <a:spcPts val="5739"/>
              </a:lnSpc>
            </a:pPr>
            <a:r>
              <a:rPr lang="en-US" sz="4099" b="1" dirty="0">
                <a:solidFill>
                  <a:srgbClr val="5E0980"/>
                </a:solidFill>
                <a:latin typeface="Canva Sans Bold"/>
                <a:ea typeface="Canva Sans Bold"/>
                <a:cs typeface="Canva Sans Bold"/>
                <a:sym typeface="Canva Sans Bold"/>
              </a:rPr>
              <a:t>April 2025 – March 2026</a:t>
            </a:r>
          </a:p>
          <a:p>
            <a:pPr algn="ctr">
              <a:lnSpc>
                <a:spcPts val="5739"/>
              </a:lnSpc>
              <a:spcBef>
                <a:spcPct val="0"/>
              </a:spcBef>
            </a:pPr>
            <a:r>
              <a:rPr lang="en-US" sz="4099" b="1" dirty="0">
                <a:solidFill>
                  <a:srgbClr val="5E0980"/>
                </a:solidFill>
                <a:latin typeface="Canva Sans Bold"/>
                <a:ea typeface="Canva Sans Bold"/>
                <a:cs typeface="Canva Sans Bold"/>
                <a:sym typeface="Canva Sans Bold"/>
              </a:rPr>
              <a:t>End of Year Delivery Highlights </a:t>
            </a:r>
          </a:p>
        </p:txBody>
      </p:sp>
      <p:sp>
        <p:nvSpPr>
          <p:cNvPr id="4" name="Freeform 4"/>
          <p:cNvSpPr/>
          <p:nvPr/>
        </p:nvSpPr>
        <p:spPr>
          <a:xfrm>
            <a:off x="4252608" y="2657948"/>
            <a:ext cx="8779973" cy="3541640"/>
          </a:xfrm>
          <a:custGeom>
            <a:avLst/>
            <a:gdLst/>
            <a:ahLst/>
            <a:cxnLst/>
            <a:rect l="l" t="t" r="r" b="b"/>
            <a:pathLst>
              <a:path w="8779973" h="3541640">
                <a:moveTo>
                  <a:pt x="0" y="0"/>
                </a:moveTo>
                <a:lnTo>
                  <a:pt x="8779973" y="0"/>
                </a:lnTo>
                <a:lnTo>
                  <a:pt x="8779973" y="3541640"/>
                </a:lnTo>
                <a:lnTo>
                  <a:pt x="0" y="3541640"/>
                </a:lnTo>
                <a:lnTo>
                  <a:pt x="0" y="0"/>
                </a:lnTo>
                <a:close/>
              </a:path>
            </a:pathLst>
          </a:custGeom>
          <a:blipFill>
            <a:blip r:embed="rId4"/>
            <a:stretch>
              <a:fillRect/>
            </a:stretch>
          </a:blipFill>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AC112-26F4-9454-E3D6-2E845996E1B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F1B994-69A7-E1D2-8148-392C5C5C55B7}"/>
              </a:ext>
            </a:extLst>
          </p:cNvPr>
          <p:cNvSpPr/>
          <p:nvPr/>
        </p:nvSpPr>
        <p:spPr>
          <a:xfrm>
            <a:off x="3693936"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a:extLst>
              <a:ext uri="{FF2B5EF4-FFF2-40B4-BE49-F238E27FC236}">
                <a16:creationId xmlns:a16="http://schemas.microsoft.com/office/drawing/2014/main" id="{4E9AD40C-0A8F-5EAF-56A6-160A077D4918}"/>
              </a:ext>
            </a:extLst>
          </p:cNvPr>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TextBox 4">
            <a:extLst>
              <a:ext uri="{FF2B5EF4-FFF2-40B4-BE49-F238E27FC236}">
                <a16:creationId xmlns:a16="http://schemas.microsoft.com/office/drawing/2014/main" id="{25456518-CD0B-2992-4A90-4BA45D3E5F9D}"/>
              </a:ext>
            </a:extLst>
          </p:cNvPr>
          <p:cNvSpPr txBox="1"/>
          <p:nvPr/>
        </p:nvSpPr>
        <p:spPr>
          <a:xfrm>
            <a:off x="1705291" y="253554"/>
            <a:ext cx="14877417" cy="871264"/>
          </a:xfrm>
          <a:prstGeom prst="rect">
            <a:avLst/>
          </a:prstGeom>
        </p:spPr>
        <p:txBody>
          <a:bodyPr lIns="0" tIns="0" rIns="0" bIns="0" rtlCol="0" anchor="t">
            <a:spAutoFit/>
          </a:bodyPr>
          <a:lstStyle/>
          <a:p>
            <a:pPr algn="ctr">
              <a:lnSpc>
                <a:spcPts val="7215"/>
              </a:lnSpc>
              <a:spcBef>
                <a:spcPct val="0"/>
              </a:spcBef>
            </a:pPr>
            <a:r>
              <a:rPr lang="en-US" sz="5400" b="1" u="sng" spc="-240" dirty="0">
                <a:solidFill>
                  <a:srgbClr val="000000"/>
                </a:solidFill>
                <a:latin typeface="Canva Sans Bold"/>
                <a:ea typeface="Canva Sans Bold"/>
                <a:cs typeface="Canva Sans Bold"/>
                <a:sym typeface="Canva Sans Bold"/>
              </a:rPr>
              <a:t>Young Futures Prevention Panels (YFPP)</a:t>
            </a:r>
          </a:p>
        </p:txBody>
      </p:sp>
      <p:sp>
        <p:nvSpPr>
          <p:cNvPr id="5" name="TextBox 5">
            <a:extLst>
              <a:ext uri="{FF2B5EF4-FFF2-40B4-BE49-F238E27FC236}">
                <a16:creationId xmlns:a16="http://schemas.microsoft.com/office/drawing/2014/main" id="{CBB9EC66-84ED-FA1E-5F25-4B17F8D627F4}"/>
              </a:ext>
            </a:extLst>
          </p:cNvPr>
          <p:cNvSpPr txBox="1"/>
          <p:nvPr/>
        </p:nvSpPr>
        <p:spPr>
          <a:xfrm>
            <a:off x="708886" y="1508912"/>
            <a:ext cx="16550414" cy="1798313"/>
          </a:xfrm>
          <a:prstGeom prst="rect">
            <a:avLst/>
          </a:prstGeom>
        </p:spPr>
        <p:txBody>
          <a:bodyPr lIns="0" tIns="0" rIns="0" bIns="0" rtlCol="0" anchor="t">
            <a:spAutoFit/>
          </a:bodyPr>
          <a:lstStyle/>
          <a:p>
            <a:pPr algn="ctr">
              <a:lnSpc>
                <a:spcPts val="2772"/>
              </a:lnSpc>
              <a:spcBef>
                <a:spcPct val="0"/>
              </a:spcBef>
            </a:pPr>
            <a:r>
              <a:rPr lang="en-US" sz="2800" spc="134" dirty="0">
                <a:solidFill>
                  <a:srgbClr val="000000"/>
                </a:solidFill>
                <a:latin typeface="Canva Sans"/>
                <a:ea typeface="Canva Sans"/>
                <a:cs typeface="Canva Sans"/>
                <a:sym typeface="Canva Sans"/>
              </a:rPr>
              <a:t>The VRP coordinated local implementation of the </a:t>
            </a:r>
            <a:r>
              <a:rPr lang="en-US" sz="2800" b="1" spc="134" dirty="0">
                <a:solidFill>
                  <a:srgbClr val="6C2B89"/>
                </a:solidFill>
                <a:latin typeface="Canva Sans Bold"/>
                <a:ea typeface="Canva Sans Bold"/>
                <a:cs typeface="Canva Sans Bold"/>
                <a:sym typeface="Canva Sans Bold"/>
              </a:rPr>
              <a:t>Home Office Young Futures Prevention Panels (YFPP),</a:t>
            </a:r>
            <a:r>
              <a:rPr lang="en-US" sz="2800" spc="134" dirty="0">
                <a:solidFill>
                  <a:srgbClr val="000000"/>
                </a:solidFill>
                <a:latin typeface="Canva Sans"/>
                <a:ea typeface="Canva Sans"/>
                <a:cs typeface="Canva Sans"/>
                <a:sym typeface="Canva Sans"/>
              </a:rPr>
              <a:t> which will identify children and young people vulnerable to being drawn into crime and ensure access to appropriate support, interventions and services.</a:t>
            </a:r>
          </a:p>
          <a:p>
            <a:pPr algn="ctr">
              <a:lnSpc>
                <a:spcPts val="2772"/>
              </a:lnSpc>
              <a:spcBef>
                <a:spcPct val="0"/>
              </a:spcBef>
            </a:pPr>
            <a:endParaRPr lang="en-US" sz="2800" spc="134" dirty="0">
              <a:solidFill>
                <a:srgbClr val="000000"/>
              </a:solidFill>
              <a:latin typeface="Canva Sans"/>
              <a:ea typeface="Canva Sans"/>
              <a:cs typeface="Canva Sans"/>
              <a:sym typeface="Canva Sans"/>
            </a:endParaRPr>
          </a:p>
        </p:txBody>
      </p:sp>
      <p:sp>
        <p:nvSpPr>
          <p:cNvPr id="6" name="Freeform 6">
            <a:extLst>
              <a:ext uri="{FF2B5EF4-FFF2-40B4-BE49-F238E27FC236}">
                <a16:creationId xmlns:a16="http://schemas.microsoft.com/office/drawing/2014/main" id="{C5984516-E8B4-DDA8-7EF5-31DA2E74BA6D}"/>
              </a:ext>
            </a:extLst>
          </p:cNvPr>
          <p:cNvSpPr/>
          <p:nvPr/>
        </p:nvSpPr>
        <p:spPr>
          <a:xfrm>
            <a:off x="7762711" y="3021517"/>
            <a:ext cx="2311350" cy="2433000"/>
          </a:xfrm>
          <a:custGeom>
            <a:avLst/>
            <a:gdLst/>
            <a:ahLst/>
            <a:cxnLst/>
            <a:rect l="l" t="t" r="r" b="b"/>
            <a:pathLst>
              <a:path w="2311350" h="2433000">
                <a:moveTo>
                  <a:pt x="0" y="0"/>
                </a:moveTo>
                <a:lnTo>
                  <a:pt x="2311350" y="0"/>
                </a:lnTo>
                <a:lnTo>
                  <a:pt x="2311350" y="2433000"/>
                </a:lnTo>
                <a:lnTo>
                  <a:pt x="0" y="24330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7" name="TextBox 7">
            <a:extLst>
              <a:ext uri="{FF2B5EF4-FFF2-40B4-BE49-F238E27FC236}">
                <a16:creationId xmlns:a16="http://schemas.microsoft.com/office/drawing/2014/main" id="{C5738130-6088-3F3F-284C-BA1DD1462AAC}"/>
              </a:ext>
            </a:extLst>
          </p:cNvPr>
          <p:cNvSpPr txBox="1"/>
          <p:nvPr/>
        </p:nvSpPr>
        <p:spPr>
          <a:xfrm>
            <a:off x="6909922" y="5893493"/>
            <a:ext cx="4468155" cy="3449021"/>
          </a:xfrm>
          <a:prstGeom prst="rect">
            <a:avLst/>
          </a:prstGeom>
        </p:spPr>
        <p:txBody>
          <a:bodyPr lIns="0" tIns="0" rIns="0" bIns="0" rtlCol="0" anchor="t">
            <a:spAutoFit/>
          </a:bodyPr>
          <a:lstStyle/>
          <a:p>
            <a:pPr algn="ctr">
              <a:lnSpc>
                <a:spcPts val="2999"/>
              </a:lnSpc>
              <a:spcBef>
                <a:spcPct val="0"/>
              </a:spcBef>
            </a:pPr>
            <a:r>
              <a:rPr lang="en-US" sz="2800" dirty="0">
                <a:solidFill>
                  <a:srgbClr val="000000"/>
                </a:solidFill>
                <a:latin typeface="Canva Sans"/>
                <a:ea typeface="Canva Sans"/>
                <a:cs typeface="Canva Sans"/>
                <a:sym typeface="Canva Sans"/>
              </a:rPr>
              <a:t>All panels include representation from the </a:t>
            </a:r>
            <a:r>
              <a:rPr lang="en-US" sz="2800" b="1" dirty="0">
                <a:solidFill>
                  <a:srgbClr val="000000"/>
                </a:solidFill>
                <a:latin typeface="Canva Sans Bold"/>
                <a:ea typeface="Canva Sans Bold"/>
                <a:cs typeface="Canva Sans Bold"/>
                <a:sym typeface="Canva Sans Bold"/>
              </a:rPr>
              <a:t>Violence Reduction </a:t>
            </a:r>
            <a:r>
              <a:rPr lang="en-US" sz="2800" b="1" dirty="0">
                <a:solidFill>
                  <a:srgbClr val="000000"/>
                </a:solidFill>
                <a:latin typeface="Canva Sans Bold" panose="020B0604020202020204" charset="0"/>
                <a:ea typeface="Canva Sans Bold"/>
                <a:cs typeface="Canva Sans Bold"/>
                <a:sym typeface="Canva Sans Bold"/>
              </a:rPr>
              <a:t>Partnership</a:t>
            </a:r>
            <a:r>
              <a:rPr lang="en-US" sz="2800" dirty="0">
                <a:solidFill>
                  <a:srgbClr val="000000"/>
                </a:solidFill>
                <a:latin typeface="Canva Sans Bold" panose="020B0604020202020204" charset="0"/>
                <a:ea typeface="Canva Sans"/>
                <a:cs typeface="Canva Sans"/>
                <a:sym typeface="Canva Sans"/>
              </a:rPr>
              <a:t>, </a:t>
            </a:r>
            <a:r>
              <a:rPr lang="en-US" sz="2800" b="1" dirty="0">
                <a:solidFill>
                  <a:srgbClr val="000000"/>
                </a:solidFill>
                <a:latin typeface="Canva Sans Bold" panose="020B0604020202020204" charset="0"/>
                <a:ea typeface="Canva Sans"/>
                <a:cs typeface="Canva Sans"/>
                <a:sym typeface="Canva Sans"/>
              </a:rPr>
              <a:t>L</a:t>
            </a:r>
            <a:r>
              <a:rPr lang="en-US" sz="2800" b="1" dirty="0">
                <a:solidFill>
                  <a:srgbClr val="000000"/>
                </a:solidFill>
                <a:latin typeface="Canva Sans Bold" panose="020B0604020202020204" charset="0"/>
                <a:ea typeface="Canva Sans Bold"/>
                <a:cs typeface="Canva Sans Bold"/>
                <a:sym typeface="Canva Sans Bold"/>
              </a:rPr>
              <a:t>ocal Authority, Youth Justice</a:t>
            </a:r>
            <a:r>
              <a:rPr lang="en-US" sz="2800" dirty="0">
                <a:solidFill>
                  <a:srgbClr val="000000"/>
                </a:solidFill>
                <a:latin typeface="Canva Sans Bold" panose="020B0604020202020204" charset="0"/>
                <a:ea typeface="Canva Sans"/>
                <a:cs typeface="Canva Sans"/>
                <a:sym typeface="Canva Sans"/>
              </a:rPr>
              <a:t>, </a:t>
            </a:r>
            <a:r>
              <a:rPr lang="en-US" sz="2800" b="1" dirty="0">
                <a:solidFill>
                  <a:srgbClr val="000000"/>
                </a:solidFill>
                <a:latin typeface="Canva Sans Bold"/>
                <a:ea typeface="Canva Sans Bold"/>
                <a:cs typeface="Canva Sans Bold"/>
                <a:sym typeface="Canva Sans Bold"/>
              </a:rPr>
              <a:t>Children’s Social Care</a:t>
            </a:r>
            <a:r>
              <a:rPr lang="en-US" sz="2800" dirty="0">
                <a:solidFill>
                  <a:srgbClr val="000000"/>
                </a:solidFill>
                <a:latin typeface="Canva Sans"/>
                <a:ea typeface="Canva Sans"/>
                <a:cs typeface="Canva Sans"/>
                <a:sym typeface="Canva Sans"/>
              </a:rPr>
              <a:t>, </a:t>
            </a:r>
            <a:r>
              <a:rPr lang="en-US" sz="2800" b="1" dirty="0">
                <a:solidFill>
                  <a:srgbClr val="000000"/>
                </a:solidFill>
                <a:latin typeface="Canva Sans Bold"/>
                <a:ea typeface="Canva Sans Bold"/>
                <a:cs typeface="Canva Sans Bold"/>
                <a:sym typeface="Canva Sans Bold"/>
              </a:rPr>
              <a:t>Police</a:t>
            </a:r>
            <a:r>
              <a:rPr lang="en-US" sz="2800" dirty="0">
                <a:solidFill>
                  <a:srgbClr val="000000"/>
                </a:solidFill>
                <a:latin typeface="Canva Sans"/>
                <a:ea typeface="Canva Sans"/>
                <a:cs typeface="Canva Sans"/>
                <a:sym typeface="Canva Sans"/>
              </a:rPr>
              <a:t>, </a:t>
            </a:r>
            <a:r>
              <a:rPr lang="en-US" sz="2800" b="1" dirty="0">
                <a:solidFill>
                  <a:srgbClr val="000000"/>
                </a:solidFill>
                <a:latin typeface="Canva Sans Bold"/>
                <a:ea typeface="Canva Sans Bold"/>
                <a:cs typeface="Canva Sans Bold"/>
                <a:sym typeface="Canva Sans Bold"/>
              </a:rPr>
              <a:t>Health</a:t>
            </a:r>
            <a:r>
              <a:rPr lang="en-US" sz="2800" dirty="0">
                <a:solidFill>
                  <a:srgbClr val="000000"/>
                </a:solidFill>
                <a:latin typeface="Canva Sans"/>
                <a:ea typeface="Canva Sans"/>
                <a:cs typeface="Canva Sans"/>
                <a:sym typeface="Canva Sans"/>
              </a:rPr>
              <a:t>, </a:t>
            </a:r>
            <a:r>
              <a:rPr lang="en-US" sz="2800" b="1" dirty="0">
                <a:solidFill>
                  <a:srgbClr val="000000"/>
                </a:solidFill>
                <a:latin typeface="Canva Sans Bold"/>
                <a:ea typeface="Canva Sans Bold"/>
                <a:cs typeface="Canva Sans Bold"/>
                <a:sym typeface="Canva Sans Bold"/>
              </a:rPr>
              <a:t>Education</a:t>
            </a:r>
            <a:r>
              <a:rPr lang="en-US" sz="2800" dirty="0">
                <a:solidFill>
                  <a:srgbClr val="000000"/>
                </a:solidFill>
                <a:latin typeface="Canva Sans"/>
                <a:ea typeface="Canva Sans"/>
                <a:cs typeface="Canva Sans"/>
                <a:sym typeface="Canva Sans"/>
              </a:rPr>
              <a:t>, and the </a:t>
            </a:r>
            <a:r>
              <a:rPr lang="en-US" sz="2800" b="1" dirty="0">
                <a:solidFill>
                  <a:srgbClr val="000000"/>
                </a:solidFill>
                <a:latin typeface="Canva Sans Bold"/>
                <a:ea typeface="Canva Sans Bold"/>
                <a:cs typeface="Canva Sans Bold"/>
                <a:sym typeface="Canva Sans Bold"/>
              </a:rPr>
              <a:t>Voluntary Sector.</a:t>
            </a:r>
            <a:r>
              <a:rPr lang="en-US" sz="2800" dirty="0">
                <a:solidFill>
                  <a:srgbClr val="000000"/>
                </a:solidFill>
                <a:latin typeface="Canva Sans"/>
                <a:ea typeface="Canva Sans"/>
                <a:cs typeface="Canva Sans"/>
                <a:sym typeface="Canva Sans"/>
              </a:rPr>
              <a:t> </a:t>
            </a:r>
          </a:p>
          <a:p>
            <a:pPr algn="ctr">
              <a:lnSpc>
                <a:spcPts val="2999"/>
              </a:lnSpc>
              <a:spcBef>
                <a:spcPct val="0"/>
              </a:spcBef>
            </a:pPr>
            <a:endParaRPr lang="en-US" sz="2499" dirty="0">
              <a:solidFill>
                <a:srgbClr val="000000"/>
              </a:solidFill>
              <a:latin typeface="Canva Sans"/>
              <a:ea typeface="Canva Sans"/>
              <a:cs typeface="Canva Sans"/>
              <a:sym typeface="Canva Sans"/>
            </a:endParaRPr>
          </a:p>
        </p:txBody>
      </p:sp>
      <p:sp>
        <p:nvSpPr>
          <p:cNvPr id="8" name="Freeform 8">
            <a:extLst>
              <a:ext uri="{FF2B5EF4-FFF2-40B4-BE49-F238E27FC236}">
                <a16:creationId xmlns:a16="http://schemas.microsoft.com/office/drawing/2014/main" id="{972E2560-89E3-EF9B-EF01-63145E360DCB}"/>
              </a:ext>
            </a:extLst>
          </p:cNvPr>
          <p:cNvSpPr/>
          <p:nvPr/>
        </p:nvSpPr>
        <p:spPr>
          <a:xfrm>
            <a:off x="2295319" y="3008407"/>
            <a:ext cx="555103" cy="582022"/>
          </a:xfrm>
          <a:custGeom>
            <a:avLst/>
            <a:gdLst/>
            <a:ahLst/>
            <a:cxnLst/>
            <a:rect l="l" t="t" r="r" b="b"/>
            <a:pathLst>
              <a:path w="555103" h="582022">
                <a:moveTo>
                  <a:pt x="0" y="0"/>
                </a:moveTo>
                <a:lnTo>
                  <a:pt x="555104" y="0"/>
                </a:lnTo>
                <a:lnTo>
                  <a:pt x="555104" y="582022"/>
                </a:lnTo>
                <a:lnTo>
                  <a:pt x="0" y="58202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 name="Freeform 9">
            <a:extLst>
              <a:ext uri="{FF2B5EF4-FFF2-40B4-BE49-F238E27FC236}">
                <a16:creationId xmlns:a16="http://schemas.microsoft.com/office/drawing/2014/main" id="{0A0D45A8-FD1B-0AD1-0D38-1825C6A55605}"/>
              </a:ext>
            </a:extLst>
          </p:cNvPr>
          <p:cNvSpPr/>
          <p:nvPr/>
        </p:nvSpPr>
        <p:spPr>
          <a:xfrm>
            <a:off x="2314418" y="3548900"/>
            <a:ext cx="2267815" cy="1349350"/>
          </a:xfrm>
          <a:custGeom>
            <a:avLst/>
            <a:gdLst/>
            <a:ahLst/>
            <a:cxnLst/>
            <a:rect l="l" t="t" r="r" b="b"/>
            <a:pathLst>
              <a:path w="2267815" h="1349350">
                <a:moveTo>
                  <a:pt x="0" y="0"/>
                </a:moveTo>
                <a:lnTo>
                  <a:pt x="2267815" y="0"/>
                </a:lnTo>
                <a:lnTo>
                  <a:pt x="2267815" y="1349350"/>
                </a:lnTo>
                <a:lnTo>
                  <a:pt x="0" y="134935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0" name="Freeform 10">
            <a:extLst>
              <a:ext uri="{FF2B5EF4-FFF2-40B4-BE49-F238E27FC236}">
                <a16:creationId xmlns:a16="http://schemas.microsoft.com/office/drawing/2014/main" id="{AF04C1AA-4682-6C33-BF07-45159B69356D}"/>
              </a:ext>
            </a:extLst>
          </p:cNvPr>
          <p:cNvSpPr/>
          <p:nvPr/>
        </p:nvSpPr>
        <p:spPr>
          <a:xfrm>
            <a:off x="2136437" y="4898250"/>
            <a:ext cx="544587" cy="690443"/>
          </a:xfrm>
          <a:custGeom>
            <a:avLst/>
            <a:gdLst/>
            <a:ahLst/>
            <a:cxnLst/>
            <a:rect l="l" t="t" r="r" b="b"/>
            <a:pathLst>
              <a:path w="544587" h="690443">
                <a:moveTo>
                  <a:pt x="0" y="0"/>
                </a:moveTo>
                <a:lnTo>
                  <a:pt x="544587" y="0"/>
                </a:lnTo>
                <a:lnTo>
                  <a:pt x="544587" y="690443"/>
                </a:lnTo>
                <a:lnTo>
                  <a:pt x="0" y="69044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1" name="Freeform 11">
            <a:extLst>
              <a:ext uri="{FF2B5EF4-FFF2-40B4-BE49-F238E27FC236}">
                <a16:creationId xmlns:a16="http://schemas.microsoft.com/office/drawing/2014/main" id="{D92B233B-9DE5-FD59-6DF6-797C82241439}"/>
              </a:ext>
            </a:extLst>
          </p:cNvPr>
          <p:cNvSpPr/>
          <p:nvPr/>
        </p:nvSpPr>
        <p:spPr>
          <a:xfrm>
            <a:off x="4171544" y="3008407"/>
            <a:ext cx="650409" cy="665381"/>
          </a:xfrm>
          <a:custGeom>
            <a:avLst/>
            <a:gdLst/>
            <a:ahLst/>
            <a:cxnLst/>
            <a:rect l="l" t="t" r="r" b="b"/>
            <a:pathLst>
              <a:path w="650409" h="665381">
                <a:moveTo>
                  <a:pt x="0" y="0"/>
                </a:moveTo>
                <a:lnTo>
                  <a:pt x="650410" y="0"/>
                </a:lnTo>
                <a:lnTo>
                  <a:pt x="650410" y="665380"/>
                </a:lnTo>
                <a:lnTo>
                  <a:pt x="0" y="665380"/>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2" name="Freeform 12">
            <a:extLst>
              <a:ext uri="{FF2B5EF4-FFF2-40B4-BE49-F238E27FC236}">
                <a16:creationId xmlns:a16="http://schemas.microsoft.com/office/drawing/2014/main" id="{F13C3004-4E02-54EC-CD67-74E8786DD740}"/>
              </a:ext>
            </a:extLst>
          </p:cNvPr>
          <p:cNvSpPr/>
          <p:nvPr/>
        </p:nvSpPr>
        <p:spPr>
          <a:xfrm>
            <a:off x="4171544" y="4934221"/>
            <a:ext cx="725176" cy="654471"/>
          </a:xfrm>
          <a:custGeom>
            <a:avLst/>
            <a:gdLst/>
            <a:ahLst/>
            <a:cxnLst/>
            <a:rect l="l" t="t" r="r" b="b"/>
            <a:pathLst>
              <a:path w="725176" h="654471">
                <a:moveTo>
                  <a:pt x="0" y="0"/>
                </a:moveTo>
                <a:lnTo>
                  <a:pt x="725176" y="0"/>
                </a:lnTo>
                <a:lnTo>
                  <a:pt x="725176" y="654472"/>
                </a:lnTo>
                <a:lnTo>
                  <a:pt x="0" y="654472"/>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3" name="Freeform 13">
            <a:extLst>
              <a:ext uri="{FF2B5EF4-FFF2-40B4-BE49-F238E27FC236}">
                <a16:creationId xmlns:a16="http://schemas.microsoft.com/office/drawing/2014/main" id="{D8068F94-12F5-668C-F3BA-3E62532BFDCC}"/>
              </a:ext>
            </a:extLst>
          </p:cNvPr>
          <p:cNvSpPr/>
          <p:nvPr/>
        </p:nvSpPr>
        <p:spPr>
          <a:xfrm>
            <a:off x="13775040" y="3021517"/>
            <a:ext cx="2573610" cy="2567176"/>
          </a:xfrm>
          <a:custGeom>
            <a:avLst/>
            <a:gdLst/>
            <a:ahLst/>
            <a:cxnLst/>
            <a:rect l="l" t="t" r="r" b="b"/>
            <a:pathLst>
              <a:path w="2573610" h="2567176">
                <a:moveTo>
                  <a:pt x="0" y="0"/>
                </a:moveTo>
                <a:lnTo>
                  <a:pt x="2573610" y="0"/>
                </a:lnTo>
                <a:lnTo>
                  <a:pt x="2573610" y="2567176"/>
                </a:lnTo>
                <a:lnTo>
                  <a:pt x="0" y="2567176"/>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14" name="TextBox 14">
            <a:extLst>
              <a:ext uri="{FF2B5EF4-FFF2-40B4-BE49-F238E27FC236}">
                <a16:creationId xmlns:a16="http://schemas.microsoft.com/office/drawing/2014/main" id="{A95CC755-827D-FF5F-46D5-47361A62F760}"/>
              </a:ext>
            </a:extLst>
          </p:cNvPr>
          <p:cNvSpPr txBox="1"/>
          <p:nvPr/>
        </p:nvSpPr>
        <p:spPr>
          <a:xfrm>
            <a:off x="1214247" y="5867263"/>
            <a:ext cx="4468155" cy="2693045"/>
          </a:xfrm>
          <a:prstGeom prst="rect">
            <a:avLst/>
          </a:prstGeom>
        </p:spPr>
        <p:txBody>
          <a:bodyPr wrap="square" lIns="0" tIns="0" rIns="0" bIns="0" rtlCol="0" anchor="t">
            <a:spAutoFit/>
          </a:bodyPr>
          <a:lstStyle/>
          <a:p>
            <a:pPr algn="ctr">
              <a:lnSpc>
                <a:spcPts val="2999"/>
              </a:lnSpc>
              <a:spcBef>
                <a:spcPct val="0"/>
              </a:spcBef>
            </a:pPr>
            <a:r>
              <a:rPr lang="en-US" sz="2800" dirty="0">
                <a:solidFill>
                  <a:srgbClr val="000000"/>
                </a:solidFill>
                <a:latin typeface="Canva Sans"/>
                <a:ea typeface="Canva Sans"/>
                <a:cs typeface="Canva Sans"/>
                <a:sym typeface="Canva Sans"/>
              </a:rPr>
              <a:t> The Prevention Panel </a:t>
            </a:r>
          </a:p>
          <a:p>
            <a:pPr algn="ctr">
              <a:lnSpc>
                <a:spcPts val="2999"/>
              </a:lnSpc>
              <a:spcBef>
                <a:spcPct val="0"/>
              </a:spcBef>
            </a:pPr>
            <a:r>
              <a:rPr lang="en-US" sz="2800" dirty="0">
                <a:solidFill>
                  <a:srgbClr val="000000"/>
                </a:solidFill>
                <a:latin typeface="Canva Sans"/>
                <a:ea typeface="Canva Sans"/>
                <a:cs typeface="Canva Sans"/>
                <a:sym typeface="Canva Sans"/>
              </a:rPr>
              <a:t>(Sandwell) and the two Pathfinder Prevention Panels (Walsall and Wolverhampton) launched in </a:t>
            </a:r>
            <a:r>
              <a:rPr lang="en-US" sz="2800" b="1" dirty="0">
                <a:solidFill>
                  <a:srgbClr val="000000"/>
                </a:solidFill>
                <a:latin typeface="Canva Sans Bold"/>
                <a:ea typeface="Canva Sans Bold"/>
                <a:cs typeface="Canva Sans Bold"/>
                <a:sym typeface="Canva Sans Bold"/>
              </a:rPr>
              <a:t>October 2025. </a:t>
            </a:r>
          </a:p>
        </p:txBody>
      </p:sp>
      <p:sp>
        <p:nvSpPr>
          <p:cNvPr id="15" name="TextBox 15">
            <a:extLst>
              <a:ext uri="{FF2B5EF4-FFF2-40B4-BE49-F238E27FC236}">
                <a16:creationId xmlns:a16="http://schemas.microsoft.com/office/drawing/2014/main" id="{B2A57B89-0BDD-74A9-9D46-8BAAFED0EFB3}"/>
              </a:ext>
            </a:extLst>
          </p:cNvPr>
          <p:cNvSpPr txBox="1"/>
          <p:nvPr/>
        </p:nvSpPr>
        <p:spPr>
          <a:xfrm>
            <a:off x="12809683" y="5722043"/>
            <a:ext cx="4545475" cy="4616648"/>
          </a:xfrm>
          <a:prstGeom prst="rect">
            <a:avLst/>
          </a:prstGeom>
        </p:spPr>
        <p:txBody>
          <a:bodyPr lIns="0" tIns="0" rIns="0" bIns="0" rtlCol="0" anchor="t">
            <a:spAutoFit/>
          </a:bodyPr>
          <a:lstStyle/>
          <a:p>
            <a:pPr algn="ctr">
              <a:lnSpc>
                <a:spcPts val="2999"/>
              </a:lnSpc>
            </a:pPr>
            <a:r>
              <a:rPr lang="en-US" sz="2800" dirty="0">
                <a:solidFill>
                  <a:srgbClr val="000000"/>
                </a:solidFill>
                <a:latin typeface="Canva Sans"/>
                <a:ea typeface="Canva Sans"/>
                <a:cs typeface="Canva Sans"/>
                <a:sym typeface="Canva Sans"/>
              </a:rPr>
              <a:t> </a:t>
            </a:r>
            <a:r>
              <a:rPr lang="en-US" sz="2800" b="1" dirty="0">
                <a:solidFill>
                  <a:srgbClr val="000000"/>
                </a:solidFill>
                <a:latin typeface="Canva Sans Bold"/>
                <a:ea typeface="Canva Sans"/>
                <a:cs typeface="Canva Sans"/>
                <a:sym typeface="Canva Sans Bold"/>
              </a:rPr>
              <a:t>98</a:t>
            </a:r>
            <a:r>
              <a:rPr lang="en-US" sz="2800" b="1" dirty="0">
                <a:solidFill>
                  <a:srgbClr val="000000"/>
                </a:solidFill>
                <a:latin typeface="Canva Sans Bold"/>
                <a:ea typeface="Canva Sans Bold"/>
                <a:cs typeface="Canva Sans Bold"/>
                <a:sym typeface="Canva Sans Bold"/>
              </a:rPr>
              <a:t> </a:t>
            </a:r>
            <a:r>
              <a:rPr lang="en-US" sz="2800" dirty="0">
                <a:solidFill>
                  <a:srgbClr val="000000"/>
                </a:solidFill>
                <a:latin typeface="Canva Sans"/>
                <a:ea typeface="Canva Sans"/>
                <a:cs typeface="Canva Sans"/>
                <a:sym typeface="Canva Sans"/>
              </a:rPr>
              <a:t>young people were discussed at the three panels this year. </a:t>
            </a:r>
          </a:p>
          <a:p>
            <a:pPr algn="ctr">
              <a:lnSpc>
                <a:spcPts val="2999"/>
              </a:lnSpc>
            </a:pPr>
            <a:endParaRPr lang="en-US" sz="2800" dirty="0">
              <a:solidFill>
                <a:srgbClr val="000000"/>
              </a:solidFill>
              <a:latin typeface="Canva Sans"/>
              <a:ea typeface="Canva Sans"/>
              <a:cs typeface="Canva Sans"/>
              <a:sym typeface="Canva Sans"/>
            </a:endParaRPr>
          </a:p>
          <a:p>
            <a:pPr algn="ctr">
              <a:lnSpc>
                <a:spcPts val="2999"/>
              </a:lnSpc>
            </a:pPr>
            <a:r>
              <a:rPr lang="en-US" sz="2800" dirty="0">
                <a:solidFill>
                  <a:srgbClr val="000000"/>
                </a:solidFill>
                <a:latin typeface="Canva Sans"/>
                <a:ea typeface="Canva Sans"/>
                <a:cs typeface="Canva Sans"/>
                <a:sym typeface="Canva Sans"/>
              </a:rPr>
              <a:t>In total, </a:t>
            </a:r>
            <a:r>
              <a:rPr lang="en-US" sz="2800" b="1" dirty="0">
                <a:solidFill>
                  <a:srgbClr val="000000"/>
                </a:solidFill>
                <a:latin typeface="Canva Sans Bold"/>
                <a:ea typeface="Canva Sans"/>
                <a:cs typeface="Canva Sans"/>
                <a:sym typeface="Canva Sans Bold"/>
              </a:rPr>
              <a:t>96</a:t>
            </a:r>
            <a:r>
              <a:rPr lang="en-US" sz="2800" b="1" dirty="0">
                <a:solidFill>
                  <a:srgbClr val="000000"/>
                </a:solidFill>
                <a:latin typeface="Canva Sans Bold"/>
                <a:ea typeface="Canva Sans Bold"/>
                <a:cs typeface="Canva Sans Bold"/>
                <a:sym typeface="Canva Sans Bold"/>
              </a:rPr>
              <a:t> </a:t>
            </a:r>
            <a:r>
              <a:rPr lang="en-US" sz="2800" dirty="0">
                <a:solidFill>
                  <a:srgbClr val="000000"/>
                </a:solidFill>
                <a:latin typeface="Canva Sans"/>
                <a:ea typeface="Canva Sans"/>
                <a:cs typeface="Canva Sans"/>
                <a:sym typeface="Canva Sans"/>
              </a:rPr>
              <a:t>young people were referred to a non-statutory/statutory service including mentoring, knife crime education programmes and sports programmes. </a:t>
            </a:r>
          </a:p>
          <a:p>
            <a:pPr algn="ctr">
              <a:lnSpc>
                <a:spcPts val="2999"/>
              </a:lnSpc>
            </a:pPr>
            <a:endParaRPr lang="en-US" sz="2800" dirty="0">
              <a:solidFill>
                <a:srgbClr val="000000"/>
              </a:solidFill>
              <a:latin typeface="Canva Sans"/>
              <a:ea typeface="Canva Sans"/>
              <a:cs typeface="Canva Sans"/>
              <a:sym typeface="Canva Sans"/>
            </a:endParaRPr>
          </a:p>
        </p:txBody>
      </p:sp>
    </p:spTree>
    <p:extLst>
      <p:ext uri="{BB962C8B-B14F-4D97-AF65-F5344CB8AC3E}">
        <p14:creationId xmlns:p14="http://schemas.microsoft.com/office/powerpoint/2010/main" val="103419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99569" y="-40417"/>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0" y="9175636"/>
            <a:ext cx="2755149" cy="1111364"/>
          </a:xfrm>
          <a:custGeom>
            <a:avLst/>
            <a:gdLst/>
            <a:ahLst/>
            <a:cxnLst/>
            <a:rect l="l" t="t" r="r" b="b"/>
            <a:pathLst>
              <a:path w="2755149" h="1111364">
                <a:moveTo>
                  <a:pt x="0" y="0"/>
                </a:moveTo>
                <a:lnTo>
                  <a:pt x="2755149" y="0"/>
                </a:lnTo>
                <a:lnTo>
                  <a:pt x="2755149" y="1111364"/>
                </a:lnTo>
                <a:lnTo>
                  <a:pt x="0" y="1111364"/>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7830908" y="1969704"/>
            <a:ext cx="2626184" cy="2258518"/>
          </a:xfrm>
          <a:custGeom>
            <a:avLst/>
            <a:gdLst/>
            <a:ahLst/>
            <a:cxnLst/>
            <a:rect l="l" t="t" r="r" b="b"/>
            <a:pathLst>
              <a:path w="2626184" h="2258518">
                <a:moveTo>
                  <a:pt x="0" y="0"/>
                </a:moveTo>
                <a:lnTo>
                  <a:pt x="2626184" y="0"/>
                </a:lnTo>
                <a:lnTo>
                  <a:pt x="2626184" y="2258518"/>
                </a:lnTo>
                <a:lnTo>
                  <a:pt x="0" y="225851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5" name="Freeform 5"/>
          <p:cNvSpPr/>
          <p:nvPr/>
        </p:nvSpPr>
        <p:spPr>
          <a:xfrm>
            <a:off x="13962192" y="1862654"/>
            <a:ext cx="2293169" cy="2370201"/>
          </a:xfrm>
          <a:custGeom>
            <a:avLst/>
            <a:gdLst/>
            <a:ahLst/>
            <a:cxnLst/>
            <a:rect l="l" t="t" r="r" b="b"/>
            <a:pathLst>
              <a:path w="2293169" h="2370201">
                <a:moveTo>
                  <a:pt x="0" y="0"/>
                </a:moveTo>
                <a:lnTo>
                  <a:pt x="2293169" y="0"/>
                </a:lnTo>
                <a:lnTo>
                  <a:pt x="2293169" y="2370201"/>
                </a:lnTo>
                <a:lnTo>
                  <a:pt x="0" y="237020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 name="TextBox 6"/>
          <p:cNvSpPr txBox="1"/>
          <p:nvPr/>
        </p:nvSpPr>
        <p:spPr>
          <a:xfrm>
            <a:off x="405774" y="318121"/>
            <a:ext cx="14594064" cy="931508"/>
          </a:xfrm>
          <a:prstGeom prst="rect">
            <a:avLst/>
          </a:prstGeom>
        </p:spPr>
        <p:txBody>
          <a:bodyPr wrap="square"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Faith and Community Engagement</a:t>
            </a:r>
          </a:p>
        </p:txBody>
      </p:sp>
      <p:sp>
        <p:nvSpPr>
          <p:cNvPr id="7" name="TextBox 7"/>
          <p:cNvSpPr txBox="1"/>
          <p:nvPr/>
        </p:nvSpPr>
        <p:spPr>
          <a:xfrm>
            <a:off x="5964777" y="4675897"/>
            <a:ext cx="6358447" cy="487680"/>
          </a:xfrm>
          <a:prstGeom prst="rect">
            <a:avLst/>
          </a:prstGeom>
        </p:spPr>
        <p:txBody>
          <a:bodyPr lIns="0" tIns="0" rIns="0" bIns="0" rtlCol="0" anchor="t">
            <a:spAutoFit/>
          </a:bodyPr>
          <a:lstStyle/>
          <a:p>
            <a:pPr algn="ctr">
              <a:lnSpc>
                <a:spcPts val="3884"/>
              </a:lnSpc>
              <a:spcBef>
                <a:spcPct val="0"/>
              </a:spcBef>
            </a:pPr>
            <a:r>
              <a:rPr lang="en-US" sz="3499" b="1" u="sng" spc="188" dirty="0">
                <a:solidFill>
                  <a:srgbClr val="6C2B89"/>
                </a:solidFill>
                <a:latin typeface="Canva Sans Bold"/>
                <a:ea typeface="Canva Sans Bold"/>
                <a:cs typeface="Canva Sans Bold"/>
                <a:sym typeface="Canva Sans Bold"/>
              </a:rPr>
              <a:t>Faith Webinar</a:t>
            </a:r>
          </a:p>
        </p:txBody>
      </p:sp>
      <p:sp>
        <p:nvSpPr>
          <p:cNvPr id="8" name="TextBox 8"/>
          <p:cNvSpPr txBox="1"/>
          <p:nvPr/>
        </p:nvSpPr>
        <p:spPr>
          <a:xfrm>
            <a:off x="7202669" y="5497648"/>
            <a:ext cx="3882661" cy="3447098"/>
          </a:xfrm>
          <a:prstGeom prst="rect">
            <a:avLst/>
          </a:prstGeom>
        </p:spPr>
        <p:txBody>
          <a:bodyPr wrap="square" lIns="0" tIns="0" rIns="0" bIns="0" rtlCol="0" anchor="t">
            <a:spAutoFit/>
          </a:bodyPr>
          <a:lstStyle/>
          <a:p>
            <a:pPr algn="ctr">
              <a:spcBef>
                <a:spcPct val="0"/>
              </a:spcBef>
            </a:pPr>
            <a:r>
              <a:rPr lang="en-US" sz="2800" spc="140" dirty="0">
                <a:solidFill>
                  <a:srgbClr val="000000"/>
                </a:solidFill>
                <a:latin typeface="Canva Sans" panose="020B0604020202020204" charset="0"/>
                <a:ea typeface="Canva Sans Bold"/>
                <a:cs typeface="Canva Sans Bold"/>
                <a:sym typeface="Canva Sans Bold"/>
              </a:rPr>
              <a:t>Launched our Faith Alliance Webinar series in July 2025. </a:t>
            </a:r>
          </a:p>
          <a:p>
            <a:pPr algn="ctr">
              <a:spcBef>
                <a:spcPct val="0"/>
              </a:spcBef>
            </a:pPr>
            <a:endParaRPr lang="en-US" sz="2800" spc="140" dirty="0">
              <a:solidFill>
                <a:srgbClr val="000000"/>
              </a:solidFill>
              <a:latin typeface="Canva Sans" panose="020B0604020202020204" charset="0"/>
              <a:ea typeface="Canva Sans Bold"/>
              <a:cs typeface="Canva Sans Bold"/>
              <a:sym typeface="Canva Sans Bold"/>
            </a:endParaRPr>
          </a:p>
          <a:p>
            <a:pPr algn="ctr">
              <a:spcBef>
                <a:spcPct val="0"/>
              </a:spcBef>
            </a:pPr>
            <a:r>
              <a:rPr lang="en-US" sz="2800" b="1" spc="140" dirty="0">
                <a:solidFill>
                  <a:srgbClr val="000000"/>
                </a:solidFill>
                <a:latin typeface="Canva Sans" panose="020B0604020202020204" charset="0"/>
                <a:ea typeface="Canva Sans Bold"/>
                <a:cs typeface="Canva Sans Bold"/>
                <a:sym typeface="Canva Sans Bold"/>
              </a:rPr>
              <a:t>60 community </a:t>
            </a:r>
            <a:r>
              <a:rPr lang="en-US" sz="2800" spc="140" dirty="0">
                <a:solidFill>
                  <a:srgbClr val="000000"/>
                </a:solidFill>
                <a:latin typeface="Canva Sans" panose="020B0604020202020204" charset="0"/>
                <a:ea typeface="Canva Sans Bold"/>
                <a:cs typeface="Canva Sans Bold"/>
                <a:sym typeface="Canva Sans Bold"/>
              </a:rPr>
              <a:t>members </a:t>
            </a:r>
            <a:r>
              <a:rPr lang="en-US" sz="2800" spc="140" dirty="0">
                <a:solidFill>
                  <a:srgbClr val="000000"/>
                </a:solidFill>
                <a:latin typeface="Canva Sans" panose="020B0604020202020204" charset="0"/>
                <a:ea typeface="Canva Sans"/>
                <a:cs typeface="Canva Sans"/>
                <a:sym typeface="Canva Sans"/>
              </a:rPr>
              <a:t>engaged with the Faith webinar this year.</a:t>
            </a:r>
          </a:p>
        </p:txBody>
      </p:sp>
      <p:sp>
        <p:nvSpPr>
          <p:cNvPr id="9" name="TextBox 9"/>
          <p:cNvSpPr txBox="1"/>
          <p:nvPr/>
        </p:nvSpPr>
        <p:spPr>
          <a:xfrm>
            <a:off x="13058506" y="5497648"/>
            <a:ext cx="4238893" cy="4739759"/>
          </a:xfrm>
          <a:prstGeom prst="rect">
            <a:avLst/>
          </a:prstGeom>
        </p:spPr>
        <p:txBody>
          <a:bodyPr wrap="square" lIns="0" tIns="0" rIns="0" bIns="0" rtlCol="0" anchor="t">
            <a:spAutoFit/>
          </a:bodyPr>
          <a:lstStyle/>
          <a:p>
            <a:pPr algn="ctr">
              <a:spcBef>
                <a:spcPct val="0"/>
              </a:spcBef>
            </a:pPr>
            <a:r>
              <a:rPr lang="en-US" sz="2800" b="1" spc="134" dirty="0">
                <a:solidFill>
                  <a:srgbClr val="000000"/>
                </a:solidFill>
                <a:latin typeface="Canva Sans" panose="020B0604020202020204" charset="0"/>
                <a:ea typeface="Canva Sans Bold"/>
                <a:cs typeface="Canva Sans Bold"/>
                <a:sym typeface="Canva Sans Bold"/>
              </a:rPr>
              <a:t>Connected </a:t>
            </a:r>
            <a:r>
              <a:rPr lang="en-US" sz="2800" spc="134" dirty="0">
                <a:solidFill>
                  <a:srgbClr val="000000"/>
                </a:solidFill>
                <a:latin typeface="Canva Sans" panose="020B0604020202020204" charset="0"/>
                <a:ea typeface="Canva Sans"/>
                <a:cs typeface="Canva Sans"/>
                <a:sym typeface="Canva Sans"/>
              </a:rPr>
              <a:t>with various places of worship to </a:t>
            </a:r>
            <a:r>
              <a:rPr lang="en-US" sz="2800" b="1" spc="134" dirty="0">
                <a:solidFill>
                  <a:srgbClr val="000000"/>
                </a:solidFill>
                <a:latin typeface="Canva Sans" panose="020B0604020202020204" charset="0"/>
                <a:ea typeface="Canva Sans Bold"/>
                <a:cs typeface="Canva Sans Bold"/>
                <a:sym typeface="Canva Sans Bold"/>
              </a:rPr>
              <a:t>introduce </a:t>
            </a:r>
            <a:r>
              <a:rPr lang="en-US" sz="2800" spc="134" dirty="0">
                <a:solidFill>
                  <a:srgbClr val="000000"/>
                </a:solidFill>
                <a:latin typeface="Canva Sans" panose="020B0604020202020204" charset="0"/>
                <a:ea typeface="Canva Sans"/>
                <a:cs typeface="Canva Sans"/>
                <a:sym typeface="Canva Sans"/>
              </a:rPr>
              <a:t>the role of the Faith Alliance and equip the faith sector with an </a:t>
            </a:r>
            <a:r>
              <a:rPr lang="en-US" sz="2800" b="1" spc="134" dirty="0">
                <a:solidFill>
                  <a:srgbClr val="000000"/>
                </a:solidFill>
                <a:latin typeface="Canva Sans" panose="020B0604020202020204" charset="0"/>
                <a:ea typeface="Canva Sans Bold"/>
                <a:cs typeface="Canva Sans Bold"/>
                <a:sym typeface="Canva Sans Bold"/>
              </a:rPr>
              <a:t>understanding </a:t>
            </a:r>
            <a:r>
              <a:rPr lang="en-US" sz="2800" spc="134" dirty="0">
                <a:solidFill>
                  <a:srgbClr val="000000"/>
                </a:solidFill>
                <a:latin typeface="Canva Sans" panose="020B0604020202020204" charset="0"/>
                <a:ea typeface="Canva Sans"/>
                <a:cs typeface="Canva Sans"/>
                <a:sym typeface="Canva Sans"/>
              </a:rPr>
              <a:t>of the role they can play in violence reduction. </a:t>
            </a:r>
          </a:p>
          <a:p>
            <a:pPr algn="ctr">
              <a:spcBef>
                <a:spcPct val="0"/>
              </a:spcBef>
            </a:pPr>
            <a:endParaRPr lang="en-US" sz="2800" spc="134" dirty="0">
              <a:solidFill>
                <a:srgbClr val="000000"/>
              </a:solidFill>
              <a:latin typeface="Canva Sans" panose="020B0604020202020204" charset="0"/>
              <a:ea typeface="Canva Sans"/>
              <a:cs typeface="Canva Sans"/>
              <a:sym typeface="Canva Sans"/>
            </a:endParaRPr>
          </a:p>
          <a:p>
            <a:pPr algn="ctr">
              <a:spcBef>
                <a:spcPct val="0"/>
              </a:spcBef>
            </a:pPr>
            <a:endParaRPr lang="en-US" sz="2800" spc="134" dirty="0">
              <a:solidFill>
                <a:srgbClr val="000000"/>
              </a:solidFill>
              <a:latin typeface="Canva Sans" panose="020B0604020202020204" charset="0"/>
              <a:ea typeface="Canva Sans"/>
              <a:cs typeface="Canva Sans"/>
              <a:sym typeface="Canva Sans"/>
            </a:endParaRPr>
          </a:p>
        </p:txBody>
      </p:sp>
      <p:sp>
        <p:nvSpPr>
          <p:cNvPr id="10" name="TextBox 10"/>
          <p:cNvSpPr txBox="1"/>
          <p:nvPr/>
        </p:nvSpPr>
        <p:spPr>
          <a:xfrm>
            <a:off x="12687937" y="4675823"/>
            <a:ext cx="4841679" cy="500137"/>
          </a:xfrm>
          <a:prstGeom prst="rect">
            <a:avLst/>
          </a:prstGeom>
        </p:spPr>
        <p:txBody>
          <a:bodyPr lIns="0" tIns="0" rIns="0" bIns="0" rtlCol="0" anchor="t">
            <a:spAutoFit/>
          </a:bodyPr>
          <a:lstStyle/>
          <a:p>
            <a:pPr algn="ctr">
              <a:lnSpc>
                <a:spcPts val="3884"/>
              </a:lnSpc>
              <a:spcBef>
                <a:spcPct val="0"/>
              </a:spcBef>
            </a:pPr>
            <a:r>
              <a:rPr lang="en-US" sz="3499" b="1" u="sng" spc="188" dirty="0">
                <a:solidFill>
                  <a:srgbClr val="6C2B89"/>
                </a:solidFill>
                <a:latin typeface="Canva Sans Bold"/>
                <a:ea typeface="Canva Sans Bold"/>
                <a:cs typeface="Canva Sans Bold"/>
                <a:sym typeface="Canva Sans Bold"/>
              </a:rPr>
              <a:t>Faith Strategy</a:t>
            </a:r>
          </a:p>
        </p:txBody>
      </p:sp>
      <p:sp>
        <p:nvSpPr>
          <p:cNvPr id="11" name="Freeform 11"/>
          <p:cNvSpPr/>
          <p:nvPr/>
        </p:nvSpPr>
        <p:spPr>
          <a:xfrm>
            <a:off x="1927306" y="1753389"/>
            <a:ext cx="2257029" cy="2269321"/>
          </a:xfrm>
          <a:custGeom>
            <a:avLst/>
            <a:gdLst/>
            <a:ahLst/>
            <a:cxnLst/>
            <a:rect l="l" t="t" r="r" b="b"/>
            <a:pathLst>
              <a:path w="2257029" h="2269321">
                <a:moveTo>
                  <a:pt x="0" y="0"/>
                </a:moveTo>
                <a:lnTo>
                  <a:pt x="2257029" y="0"/>
                </a:lnTo>
                <a:lnTo>
                  <a:pt x="2257029" y="2269321"/>
                </a:lnTo>
                <a:lnTo>
                  <a:pt x="0" y="22693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2" name="TextBox 12"/>
          <p:cNvSpPr txBox="1"/>
          <p:nvPr/>
        </p:nvSpPr>
        <p:spPr>
          <a:xfrm>
            <a:off x="535876" y="5055308"/>
            <a:ext cx="4841679" cy="3877985"/>
          </a:xfrm>
          <a:prstGeom prst="rect">
            <a:avLst/>
          </a:prstGeom>
        </p:spPr>
        <p:txBody>
          <a:bodyPr wrap="square" lIns="0" tIns="0" rIns="0" bIns="0" rtlCol="0" anchor="t">
            <a:spAutoFit/>
          </a:bodyPr>
          <a:lstStyle/>
          <a:p>
            <a:pPr algn="ctr">
              <a:spcBef>
                <a:spcPct val="0"/>
              </a:spcBef>
            </a:pPr>
            <a:r>
              <a:rPr lang="en-GB" sz="2800" dirty="0">
                <a:latin typeface="Canva Sans" panose="020B0604020202020204" charset="0"/>
              </a:rPr>
              <a:t>Expanded the Faith Alliance network to </a:t>
            </a:r>
            <a:r>
              <a:rPr lang="en-GB" sz="2800" b="1" dirty="0">
                <a:latin typeface="Canva Sans" panose="020B0604020202020204" charset="0"/>
              </a:rPr>
              <a:t>485</a:t>
            </a:r>
            <a:r>
              <a:rPr lang="en-GB" sz="2800" dirty="0">
                <a:latin typeface="Canva Sans" panose="020B0604020202020204" charset="0"/>
              </a:rPr>
              <a:t> members. </a:t>
            </a:r>
          </a:p>
          <a:p>
            <a:pPr algn="ctr">
              <a:spcBef>
                <a:spcPct val="0"/>
              </a:spcBef>
            </a:pPr>
            <a:endParaRPr lang="en-GB" sz="2800" dirty="0">
              <a:latin typeface="Canva Sans" panose="020B0604020202020204" charset="0"/>
            </a:endParaRPr>
          </a:p>
          <a:p>
            <a:pPr algn="ctr">
              <a:spcBef>
                <a:spcPct val="0"/>
              </a:spcBef>
            </a:pPr>
            <a:r>
              <a:rPr lang="en-GB" sz="2800" dirty="0">
                <a:latin typeface="Canva Sans" panose="020B0604020202020204" charset="0"/>
              </a:rPr>
              <a:t>The regional multi-faith network has equipped and empowered faith communities to take an active, leadership role in violence prevention.</a:t>
            </a:r>
            <a:endParaRPr lang="en-US" sz="2800" spc="135" dirty="0">
              <a:solidFill>
                <a:srgbClr val="000000"/>
              </a:solidFill>
              <a:latin typeface="Canva Sans" panose="020B0604020202020204" charset="0"/>
              <a:ea typeface="Canva Sans"/>
              <a:cs typeface="Canva Sans"/>
              <a:sym typeface="Canva Sans"/>
            </a:endParaRPr>
          </a:p>
        </p:txBody>
      </p:sp>
      <p:sp>
        <p:nvSpPr>
          <p:cNvPr id="13" name="TextBox 13"/>
          <p:cNvSpPr txBox="1"/>
          <p:nvPr/>
        </p:nvSpPr>
        <p:spPr>
          <a:xfrm>
            <a:off x="146864" y="4312828"/>
            <a:ext cx="5817913" cy="500137"/>
          </a:xfrm>
          <a:prstGeom prst="rect">
            <a:avLst/>
          </a:prstGeom>
        </p:spPr>
        <p:txBody>
          <a:bodyPr lIns="0" tIns="0" rIns="0" bIns="0" rtlCol="0" anchor="t">
            <a:spAutoFit/>
          </a:bodyPr>
          <a:lstStyle/>
          <a:p>
            <a:pPr algn="ctr">
              <a:lnSpc>
                <a:spcPts val="3884"/>
              </a:lnSpc>
              <a:spcBef>
                <a:spcPct val="0"/>
              </a:spcBef>
            </a:pPr>
            <a:r>
              <a:rPr lang="en-US" sz="3499" b="1" u="sng" spc="188" dirty="0">
                <a:solidFill>
                  <a:srgbClr val="6C2B89"/>
                </a:solidFill>
                <a:latin typeface="Canva Sans Bold"/>
                <a:ea typeface="Canva Sans Bold"/>
                <a:cs typeface="Canva Sans Bold"/>
                <a:sym typeface="Canva Sans Bold"/>
              </a:rPr>
              <a:t>Multi-faith Network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0A4B-2693-ADA1-1ACA-5AAA1D968660}"/>
            </a:ext>
          </a:extLst>
        </p:cNvPr>
        <p:cNvGrpSpPr/>
        <p:nvPr/>
      </p:nvGrpSpPr>
      <p:grpSpPr>
        <a:xfrm>
          <a:off x="0" y="0"/>
          <a:ext cx="0" cy="0"/>
          <a:chOff x="0" y="0"/>
          <a:chExt cx="0" cy="0"/>
        </a:xfrm>
      </p:grpSpPr>
      <p:sp>
        <p:nvSpPr>
          <p:cNvPr id="20" name="Freeform 2">
            <a:extLst>
              <a:ext uri="{FF2B5EF4-FFF2-40B4-BE49-F238E27FC236}">
                <a16:creationId xmlns:a16="http://schemas.microsoft.com/office/drawing/2014/main" id="{9387895F-6B30-BC26-6961-36E97EA10CA2}"/>
              </a:ext>
            </a:extLst>
          </p:cNvPr>
          <p:cNvSpPr/>
          <p:nvPr/>
        </p:nvSpPr>
        <p:spPr>
          <a:xfrm>
            <a:off x="3693936"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a:extLst>
              <a:ext uri="{FF2B5EF4-FFF2-40B4-BE49-F238E27FC236}">
                <a16:creationId xmlns:a16="http://schemas.microsoft.com/office/drawing/2014/main" id="{B8A7B2D5-C410-09EA-5D46-E07C4142F0D9}"/>
              </a:ext>
            </a:extLst>
          </p:cNvPr>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Freeform 4">
            <a:extLst>
              <a:ext uri="{FF2B5EF4-FFF2-40B4-BE49-F238E27FC236}">
                <a16:creationId xmlns:a16="http://schemas.microsoft.com/office/drawing/2014/main" id="{C822A0D2-2903-4B06-D55C-4385C82EB789}"/>
              </a:ext>
            </a:extLst>
          </p:cNvPr>
          <p:cNvSpPr/>
          <p:nvPr/>
        </p:nvSpPr>
        <p:spPr>
          <a:xfrm>
            <a:off x="1400262" y="2152704"/>
            <a:ext cx="2252766" cy="2033121"/>
          </a:xfrm>
          <a:custGeom>
            <a:avLst/>
            <a:gdLst/>
            <a:ahLst/>
            <a:cxnLst/>
            <a:rect l="l" t="t" r="r" b="b"/>
            <a:pathLst>
              <a:path w="2252766" h="2033121">
                <a:moveTo>
                  <a:pt x="0" y="0"/>
                </a:moveTo>
                <a:lnTo>
                  <a:pt x="2252765" y="0"/>
                </a:lnTo>
                <a:lnTo>
                  <a:pt x="2252765" y="2033120"/>
                </a:lnTo>
                <a:lnTo>
                  <a:pt x="0" y="20331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Freeform 6">
            <a:extLst>
              <a:ext uri="{FF2B5EF4-FFF2-40B4-BE49-F238E27FC236}">
                <a16:creationId xmlns:a16="http://schemas.microsoft.com/office/drawing/2014/main" id="{F3BE5D59-0300-CB62-78B3-7B01E64331B5}"/>
              </a:ext>
            </a:extLst>
          </p:cNvPr>
          <p:cNvSpPr/>
          <p:nvPr/>
        </p:nvSpPr>
        <p:spPr>
          <a:xfrm>
            <a:off x="5576453" y="2001295"/>
            <a:ext cx="1874590" cy="2335938"/>
          </a:xfrm>
          <a:custGeom>
            <a:avLst/>
            <a:gdLst/>
            <a:ahLst/>
            <a:cxnLst/>
            <a:rect l="l" t="t" r="r" b="b"/>
            <a:pathLst>
              <a:path w="1874590" h="2335938">
                <a:moveTo>
                  <a:pt x="0" y="0"/>
                </a:moveTo>
                <a:lnTo>
                  <a:pt x="1874590" y="0"/>
                </a:lnTo>
                <a:lnTo>
                  <a:pt x="1874590" y="2335937"/>
                </a:lnTo>
                <a:lnTo>
                  <a:pt x="0" y="233593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 name="Freeform 7">
            <a:extLst>
              <a:ext uri="{FF2B5EF4-FFF2-40B4-BE49-F238E27FC236}">
                <a16:creationId xmlns:a16="http://schemas.microsoft.com/office/drawing/2014/main" id="{BE7955B1-675D-55FB-2C37-00FB32456F71}"/>
              </a:ext>
            </a:extLst>
          </p:cNvPr>
          <p:cNvSpPr/>
          <p:nvPr/>
        </p:nvSpPr>
        <p:spPr>
          <a:xfrm>
            <a:off x="9825897" y="2167624"/>
            <a:ext cx="2873398" cy="2312160"/>
          </a:xfrm>
          <a:custGeom>
            <a:avLst/>
            <a:gdLst/>
            <a:ahLst/>
            <a:cxnLst/>
            <a:rect l="l" t="t" r="r" b="b"/>
            <a:pathLst>
              <a:path w="2503015" h="2312160">
                <a:moveTo>
                  <a:pt x="0" y="0"/>
                </a:moveTo>
                <a:lnTo>
                  <a:pt x="2503015" y="0"/>
                </a:lnTo>
                <a:lnTo>
                  <a:pt x="2503015" y="2312160"/>
                </a:lnTo>
                <a:lnTo>
                  <a:pt x="0" y="23121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8" name="TextBox 8">
            <a:extLst>
              <a:ext uri="{FF2B5EF4-FFF2-40B4-BE49-F238E27FC236}">
                <a16:creationId xmlns:a16="http://schemas.microsoft.com/office/drawing/2014/main" id="{1570D152-CC79-4E2F-A361-AE2ECC01C2AE}"/>
              </a:ext>
            </a:extLst>
          </p:cNvPr>
          <p:cNvSpPr txBox="1"/>
          <p:nvPr/>
        </p:nvSpPr>
        <p:spPr>
          <a:xfrm>
            <a:off x="0" y="332935"/>
            <a:ext cx="3693936" cy="931508"/>
          </a:xfrm>
          <a:prstGeom prst="rect">
            <a:avLst/>
          </a:prstGeom>
        </p:spPr>
        <p:txBody>
          <a:bodyPr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Health</a:t>
            </a:r>
          </a:p>
        </p:txBody>
      </p:sp>
      <p:sp>
        <p:nvSpPr>
          <p:cNvPr id="9" name="TextBox 9">
            <a:extLst>
              <a:ext uri="{FF2B5EF4-FFF2-40B4-BE49-F238E27FC236}">
                <a16:creationId xmlns:a16="http://schemas.microsoft.com/office/drawing/2014/main" id="{9349D84E-5798-04A7-3204-0B3B1C30169E}"/>
              </a:ext>
            </a:extLst>
          </p:cNvPr>
          <p:cNvSpPr txBox="1"/>
          <p:nvPr/>
        </p:nvSpPr>
        <p:spPr>
          <a:xfrm>
            <a:off x="952422" y="5180134"/>
            <a:ext cx="2853690" cy="4431983"/>
          </a:xfrm>
          <a:prstGeom prst="rect">
            <a:avLst/>
          </a:prstGeom>
        </p:spPr>
        <p:txBody>
          <a:bodyPr lIns="0" tIns="0" rIns="0" bIns="0" rtlCol="0" anchor="t">
            <a:spAutoFit/>
          </a:bodyPr>
          <a:lstStyle/>
          <a:p>
            <a:pPr algn="ctr">
              <a:spcBef>
                <a:spcPct val="0"/>
              </a:spcBef>
            </a:pPr>
            <a:r>
              <a:rPr lang="en-US" sz="2400" spc="117" dirty="0">
                <a:solidFill>
                  <a:srgbClr val="000000"/>
                </a:solidFill>
                <a:latin typeface="Canva Sans"/>
                <a:ea typeface="Canva Sans"/>
                <a:cs typeface="Canva Sans"/>
                <a:sym typeface="Canva Sans"/>
              </a:rPr>
              <a:t>A&amp;E Navigators provided critical interventions to </a:t>
            </a:r>
            <a:r>
              <a:rPr lang="en-US" sz="2400" b="1" spc="117" dirty="0">
                <a:solidFill>
                  <a:srgbClr val="000000"/>
                </a:solidFill>
                <a:latin typeface="Canva Sans Bold"/>
                <a:ea typeface="Canva Sans Bold"/>
                <a:cs typeface="Canva Sans Bold"/>
                <a:sym typeface="Canva Sans Bold"/>
              </a:rPr>
              <a:t>927 </a:t>
            </a:r>
            <a:r>
              <a:rPr lang="en-US" sz="2400" spc="117" dirty="0">
                <a:solidFill>
                  <a:srgbClr val="000000"/>
                </a:solidFill>
                <a:latin typeface="Canva Sans"/>
                <a:ea typeface="Canva Sans"/>
                <a:cs typeface="Canva Sans"/>
                <a:sym typeface="Canva Sans"/>
              </a:rPr>
              <a:t>young people and trained </a:t>
            </a:r>
            <a:r>
              <a:rPr lang="en-US" sz="2400" b="1" spc="117" dirty="0">
                <a:solidFill>
                  <a:srgbClr val="000000"/>
                </a:solidFill>
                <a:latin typeface="Canva Sans Bold"/>
                <a:ea typeface="Canva Sans Bold"/>
                <a:cs typeface="Canva Sans Bold"/>
                <a:sym typeface="Canva Sans Bold"/>
              </a:rPr>
              <a:t>317 </a:t>
            </a:r>
            <a:r>
              <a:rPr lang="en-US" sz="2400" spc="117" dirty="0">
                <a:solidFill>
                  <a:srgbClr val="000000"/>
                </a:solidFill>
                <a:latin typeface="Canva Sans"/>
                <a:ea typeface="Canva Sans"/>
                <a:cs typeface="Canva Sans"/>
                <a:sym typeface="Canva Sans"/>
              </a:rPr>
              <a:t>hospital staff to strengthen their work in violence prevention.</a:t>
            </a:r>
          </a:p>
          <a:p>
            <a:pPr algn="ctr">
              <a:spcBef>
                <a:spcPct val="0"/>
              </a:spcBef>
            </a:pPr>
            <a:endParaRPr lang="en-US" sz="2400" spc="117" dirty="0">
              <a:solidFill>
                <a:srgbClr val="000000"/>
              </a:solidFill>
              <a:latin typeface="Canva Sans"/>
              <a:ea typeface="Canva Sans"/>
              <a:cs typeface="Canva Sans"/>
              <a:sym typeface="Canva Sans"/>
            </a:endParaRPr>
          </a:p>
          <a:p>
            <a:pPr algn="ctr">
              <a:spcBef>
                <a:spcPct val="0"/>
              </a:spcBef>
            </a:pPr>
            <a:r>
              <a:rPr lang="en-US" sz="2400" spc="117" dirty="0">
                <a:solidFill>
                  <a:srgbClr val="000000"/>
                </a:solidFill>
                <a:latin typeface="Canva Sans"/>
                <a:ea typeface="Canva Sans"/>
                <a:cs typeface="Canva Sans"/>
                <a:sym typeface="Canva Sans"/>
              </a:rPr>
              <a:t> </a:t>
            </a:r>
          </a:p>
          <a:p>
            <a:pPr algn="ctr">
              <a:spcBef>
                <a:spcPct val="0"/>
              </a:spcBef>
            </a:pPr>
            <a:endParaRPr lang="en-US" sz="2400" spc="117" dirty="0">
              <a:solidFill>
                <a:srgbClr val="000000"/>
              </a:solidFill>
              <a:latin typeface="Canva Sans"/>
              <a:ea typeface="Canva Sans"/>
              <a:cs typeface="Canva Sans"/>
              <a:sym typeface="Canva Sans"/>
            </a:endParaRPr>
          </a:p>
        </p:txBody>
      </p:sp>
      <p:sp>
        <p:nvSpPr>
          <p:cNvPr id="10" name="TextBox 10">
            <a:extLst>
              <a:ext uri="{FF2B5EF4-FFF2-40B4-BE49-F238E27FC236}">
                <a16:creationId xmlns:a16="http://schemas.microsoft.com/office/drawing/2014/main" id="{A0ACC969-7F44-606E-A7BB-30396269BBBE}"/>
              </a:ext>
            </a:extLst>
          </p:cNvPr>
          <p:cNvSpPr txBox="1"/>
          <p:nvPr/>
        </p:nvSpPr>
        <p:spPr>
          <a:xfrm>
            <a:off x="4915413" y="5271678"/>
            <a:ext cx="3027780" cy="4062651"/>
          </a:xfrm>
          <a:prstGeom prst="rect">
            <a:avLst/>
          </a:prstGeom>
        </p:spPr>
        <p:txBody>
          <a:bodyPr wrap="square" lIns="0" tIns="0" rIns="0" bIns="0" rtlCol="0" anchor="t">
            <a:spAutoFit/>
          </a:bodyPr>
          <a:lstStyle/>
          <a:p>
            <a:pPr algn="ctr">
              <a:spcBef>
                <a:spcPct val="0"/>
              </a:spcBef>
            </a:pPr>
            <a:r>
              <a:rPr lang="en-US" sz="2400" spc="113" dirty="0">
                <a:solidFill>
                  <a:srgbClr val="000000"/>
                </a:solidFill>
                <a:latin typeface="Canva Sans"/>
                <a:ea typeface="Canva Sans"/>
                <a:cs typeface="Canva Sans"/>
                <a:sym typeface="Canva Sans"/>
              </a:rPr>
              <a:t>VRP Clinical lead delivered exploitation awareness and trauma informed practices  training to over </a:t>
            </a:r>
            <a:r>
              <a:rPr lang="en-US" sz="2400" b="1" spc="113" dirty="0">
                <a:solidFill>
                  <a:srgbClr val="000000"/>
                </a:solidFill>
                <a:latin typeface="Canva Sans Bold"/>
                <a:ea typeface="Canva Sans Bold"/>
                <a:cs typeface="Canva Sans Bold"/>
                <a:sym typeface="Canva Sans Bold"/>
              </a:rPr>
              <a:t>250 healthcare professionals</a:t>
            </a:r>
            <a:r>
              <a:rPr lang="en-US" sz="2400" spc="113" dirty="0">
                <a:solidFill>
                  <a:srgbClr val="000000"/>
                </a:solidFill>
                <a:latin typeface="Canva Sans"/>
                <a:ea typeface="Canva Sans"/>
                <a:cs typeface="Canva Sans"/>
                <a:sym typeface="Canva Sans"/>
              </a:rPr>
              <a:t>, and first year resident Doctors.</a:t>
            </a:r>
          </a:p>
        </p:txBody>
      </p:sp>
      <p:sp>
        <p:nvSpPr>
          <p:cNvPr id="12" name="TextBox 12">
            <a:extLst>
              <a:ext uri="{FF2B5EF4-FFF2-40B4-BE49-F238E27FC236}">
                <a16:creationId xmlns:a16="http://schemas.microsoft.com/office/drawing/2014/main" id="{DA02723F-F7A9-F9B5-FD36-A0483F6655C2}"/>
              </a:ext>
            </a:extLst>
          </p:cNvPr>
          <p:cNvSpPr txBox="1"/>
          <p:nvPr/>
        </p:nvSpPr>
        <p:spPr>
          <a:xfrm>
            <a:off x="9409445" y="5472054"/>
            <a:ext cx="3518449" cy="3323987"/>
          </a:xfrm>
          <a:prstGeom prst="rect">
            <a:avLst/>
          </a:prstGeom>
        </p:spPr>
        <p:txBody>
          <a:bodyPr wrap="square" lIns="0" tIns="0" rIns="0" bIns="0" rtlCol="0" anchor="t">
            <a:spAutoFit/>
          </a:bodyPr>
          <a:lstStyle/>
          <a:p>
            <a:pPr algn="ctr">
              <a:spcBef>
                <a:spcPct val="0"/>
              </a:spcBef>
            </a:pPr>
            <a:r>
              <a:rPr lang="en-US" sz="2400" spc="113" dirty="0">
                <a:solidFill>
                  <a:srgbClr val="000000"/>
                </a:solidFill>
                <a:latin typeface="Canva Sans"/>
                <a:ea typeface="Canva Sans"/>
                <a:cs typeface="Canva Sans"/>
                <a:sym typeface="Canva Sans"/>
              </a:rPr>
              <a:t> Phoenix Psychology supported </a:t>
            </a:r>
            <a:r>
              <a:rPr lang="en-US" sz="2400" b="1" spc="113" dirty="0">
                <a:solidFill>
                  <a:srgbClr val="000000"/>
                </a:solidFill>
                <a:latin typeface="Canva Sans"/>
                <a:ea typeface="Canva Sans"/>
                <a:cs typeface="Canva Sans"/>
                <a:sym typeface="Canva Sans"/>
              </a:rPr>
              <a:t>270 </a:t>
            </a:r>
            <a:r>
              <a:rPr lang="en-US" sz="2400" spc="113" dirty="0">
                <a:solidFill>
                  <a:srgbClr val="000000"/>
                </a:solidFill>
                <a:latin typeface="Canva Sans"/>
                <a:ea typeface="Canva Sans"/>
                <a:cs typeface="Canva Sans"/>
                <a:sym typeface="Canva Sans"/>
              </a:rPr>
              <a:t>young people through clinical supervision, psychological case consultations, trauma therapy and neurodevelopmental assessments. </a:t>
            </a:r>
          </a:p>
        </p:txBody>
      </p:sp>
      <p:sp>
        <p:nvSpPr>
          <p:cNvPr id="13" name="TextBox 13">
            <a:extLst>
              <a:ext uri="{FF2B5EF4-FFF2-40B4-BE49-F238E27FC236}">
                <a16:creationId xmlns:a16="http://schemas.microsoft.com/office/drawing/2014/main" id="{85FF3AD0-0F04-1A42-50AD-A5930E587C4F}"/>
              </a:ext>
            </a:extLst>
          </p:cNvPr>
          <p:cNvSpPr txBox="1"/>
          <p:nvPr/>
        </p:nvSpPr>
        <p:spPr>
          <a:xfrm>
            <a:off x="5262241" y="4560808"/>
            <a:ext cx="2503015" cy="419730"/>
          </a:xfrm>
          <a:prstGeom prst="rect">
            <a:avLst/>
          </a:prstGeom>
        </p:spPr>
        <p:txBody>
          <a:bodyPr lIns="0" tIns="0" rIns="0" bIns="0" rtlCol="0" anchor="t">
            <a:spAutoFit/>
          </a:bodyPr>
          <a:lstStyle/>
          <a:p>
            <a:pPr algn="ctr">
              <a:lnSpc>
                <a:spcPts val="3397"/>
              </a:lnSpc>
            </a:pPr>
            <a:r>
              <a:rPr lang="en-US" sz="2800" b="1" u="sng" dirty="0">
                <a:solidFill>
                  <a:srgbClr val="5E0980"/>
                </a:solidFill>
                <a:latin typeface="Canva Sans Bold"/>
                <a:ea typeface="Canva Sans Bold"/>
                <a:cs typeface="Canva Sans Bold"/>
                <a:sym typeface="Canva Sans Bold"/>
              </a:rPr>
              <a:t>Training</a:t>
            </a:r>
            <a:endParaRPr lang="en-US" sz="2426" b="1" u="sng" dirty="0">
              <a:solidFill>
                <a:srgbClr val="5E0980"/>
              </a:solidFill>
              <a:latin typeface="Canva Sans Bold"/>
              <a:ea typeface="Canva Sans Bold"/>
              <a:cs typeface="Canva Sans Bold"/>
              <a:sym typeface="Canva Sans Bold"/>
            </a:endParaRPr>
          </a:p>
        </p:txBody>
      </p:sp>
      <p:sp>
        <p:nvSpPr>
          <p:cNvPr id="14" name="TextBox 14">
            <a:extLst>
              <a:ext uri="{FF2B5EF4-FFF2-40B4-BE49-F238E27FC236}">
                <a16:creationId xmlns:a16="http://schemas.microsoft.com/office/drawing/2014/main" id="{8541A998-B3E2-3827-C466-A3EADCD81183}"/>
              </a:ext>
            </a:extLst>
          </p:cNvPr>
          <p:cNvSpPr txBox="1"/>
          <p:nvPr/>
        </p:nvSpPr>
        <p:spPr>
          <a:xfrm>
            <a:off x="8686800" y="4658221"/>
            <a:ext cx="4963737" cy="419730"/>
          </a:xfrm>
          <a:prstGeom prst="rect">
            <a:avLst/>
          </a:prstGeom>
        </p:spPr>
        <p:txBody>
          <a:bodyPr wrap="square" lIns="0" tIns="0" rIns="0" bIns="0" rtlCol="0" anchor="t">
            <a:spAutoFit/>
          </a:bodyPr>
          <a:lstStyle/>
          <a:p>
            <a:pPr algn="ctr">
              <a:lnSpc>
                <a:spcPts val="3397"/>
              </a:lnSpc>
            </a:pPr>
            <a:r>
              <a:rPr lang="en-US" sz="2800" b="1" u="sng" dirty="0">
                <a:solidFill>
                  <a:srgbClr val="5E0980"/>
                </a:solidFill>
                <a:latin typeface="Canva Sans Bold"/>
                <a:ea typeface="Canva Sans Bold"/>
                <a:cs typeface="Canva Sans Bold"/>
                <a:sym typeface="Canva Sans Bold"/>
              </a:rPr>
              <a:t>Mental Health Services</a:t>
            </a:r>
          </a:p>
        </p:txBody>
      </p:sp>
      <p:sp>
        <p:nvSpPr>
          <p:cNvPr id="16" name="TextBox 16">
            <a:extLst>
              <a:ext uri="{FF2B5EF4-FFF2-40B4-BE49-F238E27FC236}">
                <a16:creationId xmlns:a16="http://schemas.microsoft.com/office/drawing/2014/main" id="{AA5B1E9C-8ED9-1FED-887D-FEE74E869E53}"/>
              </a:ext>
            </a:extLst>
          </p:cNvPr>
          <p:cNvSpPr txBox="1"/>
          <p:nvPr/>
        </p:nvSpPr>
        <p:spPr>
          <a:xfrm>
            <a:off x="1358678" y="4560808"/>
            <a:ext cx="2447434" cy="419730"/>
          </a:xfrm>
          <a:prstGeom prst="rect">
            <a:avLst/>
          </a:prstGeom>
        </p:spPr>
        <p:txBody>
          <a:bodyPr wrap="square" lIns="0" tIns="0" rIns="0" bIns="0" rtlCol="0" anchor="t">
            <a:spAutoFit/>
          </a:bodyPr>
          <a:lstStyle/>
          <a:p>
            <a:pPr algn="ctr">
              <a:lnSpc>
                <a:spcPts val="3397"/>
              </a:lnSpc>
            </a:pPr>
            <a:r>
              <a:rPr lang="en-US" sz="2800" b="1" u="sng" dirty="0">
                <a:solidFill>
                  <a:srgbClr val="5E0980"/>
                </a:solidFill>
                <a:latin typeface="Canva Sans Bold"/>
                <a:ea typeface="Canva Sans Bold"/>
                <a:cs typeface="Canva Sans Bold"/>
                <a:sym typeface="Canva Sans Bold"/>
              </a:rPr>
              <a:t>Interventions</a:t>
            </a:r>
            <a:endParaRPr lang="en-US" sz="2426" b="1" u="sng" dirty="0">
              <a:solidFill>
                <a:srgbClr val="5E0980"/>
              </a:solidFill>
              <a:latin typeface="Canva Sans Bold"/>
              <a:ea typeface="Canva Sans Bold"/>
              <a:cs typeface="Canva Sans Bold"/>
              <a:sym typeface="Canva Sans Bold"/>
            </a:endParaRPr>
          </a:p>
        </p:txBody>
      </p:sp>
      <p:sp>
        <p:nvSpPr>
          <p:cNvPr id="17" name="TextBox 17">
            <a:extLst>
              <a:ext uri="{FF2B5EF4-FFF2-40B4-BE49-F238E27FC236}">
                <a16:creationId xmlns:a16="http://schemas.microsoft.com/office/drawing/2014/main" id="{541802A2-C8DA-9B90-634A-77A98EAA44FA}"/>
              </a:ext>
            </a:extLst>
          </p:cNvPr>
          <p:cNvSpPr txBox="1"/>
          <p:nvPr/>
        </p:nvSpPr>
        <p:spPr>
          <a:xfrm>
            <a:off x="13649315" y="5472054"/>
            <a:ext cx="3917263" cy="4062651"/>
          </a:xfrm>
          <a:prstGeom prst="rect">
            <a:avLst/>
          </a:prstGeom>
        </p:spPr>
        <p:txBody>
          <a:bodyPr wrap="square" lIns="0" tIns="0" rIns="0" bIns="0" rtlCol="0" anchor="t">
            <a:spAutoFit/>
          </a:bodyPr>
          <a:lstStyle/>
          <a:p>
            <a:pPr lvl="0" algn="ctr"/>
            <a:r>
              <a:rPr lang="en-GB" sz="2400" dirty="0">
                <a:latin typeface="Canva Sans" panose="020B0604020202020204" charset="0"/>
              </a:rPr>
              <a:t>Supported Sandwell, Solihull and Wolverhampton local authority in their journey of developing a trauma informed workforce.</a:t>
            </a:r>
          </a:p>
          <a:p>
            <a:pPr lvl="0" algn="ctr"/>
            <a:endParaRPr lang="en-GB" sz="2400" dirty="0">
              <a:latin typeface="Canva Sans" panose="020B0604020202020204" charset="0"/>
            </a:endParaRPr>
          </a:p>
          <a:p>
            <a:pPr lvl="0" algn="ctr"/>
            <a:r>
              <a:rPr lang="en-GB" sz="2400" dirty="0">
                <a:latin typeface="Canva Sans" panose="020B0604020202020204" charset="0"/>
              </a:rPr>
              <a:t>Barnardo’s have trained </a:t>
            </a:r>
            <a:r>
              <a:rPr lang="en-GB" sz="2400" b="1" dirty="0">
                <a:latin typeface="Canva Sans" panose="020B0604020202020204" charset="0"/>
              </a:rPr>
              <a:t>67</a:t>
            </a:r>
            <a:r>
              <a:rPr lang="en-GB" sz="2400" dirty="0">
                <a:latin typeface="Canva Sans" panose="020B0604020202020204" charset="0"/>
              </a:rPr>
              <a:t> professionals across in </a:t>
            </a:r>
            <a:r>
              <a:rPr lang="en-GB" sz="2400" b="1" dirty="0">
                <a:latin typeface="Canva Sans" panose="020B0604020202020204" charset="0"/>
              </a:rPr>
              <a:t>Sandwell</a:t>
            </a:r>
            <a:r>
              <a:rPr lang="en-GB" sz="2400" dirty="0">
                <a:latin typeface="Canva Sans" panose="020B0604020202020204" charset="0"/>
              </a:rPr>
              <a:t>, </a:t>
            </a:r>
            <a:r>
              <a:rPr lang="en-GB" sz="2400" b="1" dirty="0">
                <a:latin typeface="Canva Sans" panose="020B0604020202020204" charset="0"/>
              </a:rPr>
              <a:t>Wolverhampton</a:t>
            </a:r>
            <a:r>
              <a:rPr lang="en-GB" sz="2400" dirty="0">
                <a:latin typeface="Canva Sans" panose="020B0604020202020204" charset="0"/>
              </a:rPr>
              <a:t> and Solihull.</a:t>
            </a:r>
          </a:p>
        </p:txBody>
      </p:sp>
      <p:sp>
        <p:nvSpPr>
          <p:cNvPr id="18" name="Freeform 18">
            <a:extLst>
              <a:ext uri="{FF2B5EF4-FFF2-40B4-BE49-F238E27FC236}">
                <a16:creationId xmlns:a16="http://schemas.microsoft.com/office/drawing/2014/main" id="{63021698-B53B-FE9C-43C8-682139ADC9E5}"/>
              </a:ext>
            </a:extLst>
          </p:cNvPr>
          <p:cNvSpPr/>
          <p:nvPr/>
        </p:nvSpPr>
        <p:spPr>
          <a:xfrm>
            <a:off x="13901409" y="2799701"/>
            <a:ext cx="3503254" cy="1010548"/>
          </a:xfrm>
          <a:custGeom>
            <a:avLst/>
            <a:gdLst/>
            <a:ahLst/>
            <a:cxnLst/>
            <a:rect l="l" t="t" r="r" b="b"/>
            <a:pathLst>
              <a:path w="3503254" h="1010548">
                <a:moveTo>
                  <a:pt x="0" y="0"/>
                </a:moveTo>
                <a:lnTo>
                  <a:pt x="3503254" y="0"/>
                </a:lnTo>
                <a:lnTo>
                  <a:pt x="3503254" y="1010548"/>
                </a:lnTo>
                <a:lnTo>
                  <a:pt x="0" y="1010548"/>
                </a:lnTo>
                <a:lnTo>
                  <a:pt x="0" y="0"/>
                </a:lnTo>
                <a:close/>
              </a:path>
            </a:pathLst>
          </a:custGeom>
          <a:blipFill>
            <a:blip r:embed="rId8"/>
            <a:stretch>
              <a:fillRect t="-483" b="-483"/>
            </a:stretch>
          </a:blipFill>
        </p:spPr>
        <p:txBody>
          <a:bodyPr/>
          <a:lstStyle/>
          <a:p>
            <a:endParaRPr lang="en-GB" dirty="0"/>
          </a:p>
        </p:txBody>
      </p:sp>
      <p:sp>
        <p:nvSpPr>
          <p:cNvPr id="19" name="TextBox 19">
            <a:extLst>
              <a:ext uri="{FF2B5EF4-FFF2-40B4-BE49-F238E27FC236}">
                <a16:creationId xmlns:a16="http://schemas.microsoft.com/office/drawing/2014/main" id="{7E97881F-7D48-F8B5-7FE9-6944B8FB3787}"/>
              </a:ext>
            </a:extLst>
          </p:cNvPr>
          <p:cNvSpPr txBox="1"/>
          <p:nvPr/>
        </p:nvSpPr>
        <p:spPr>
          <a:xfrm>
            <a:off x="14655759" y="4629367"/>
            <a:ext cx="1994554" cy="448584"/>
          </a:xfrm>
          <a:prstGeom prst="rect">
            <a:avLst/>
          </a:prstGeom>
        </p:spPr>
        <p:txBody>
          <a:bodyPr wrap="square" lIns="0" tIns="0" rIns="0" bIns="0" rtlCol="0" anchor="t">
            <a:spAutoFit/>
          </a:bodyPr>
          <a:lstStyle/>
          <a:p>
            <a:pPr algn="ctr">
              <a:lnSpc>
                <a:spcPts val="3696"/>
              </a:lnSpc>
            </a:pPr>
            <a:r>
              <a:rPr lang="en-US" sz="2800" b="1" u="sng" dirty="0">
                <a:solidFill>
                  <a:srgbClr val="5E0980"/>
                </a:solidFill>
                <a:latin typeface="Canva Sans Bold"/>
                <a:ea typeface="Canva Sans Bold"/>
                <a:cs typeface="Canva Sans Bold"/>
                <a:sym typeface="Canva Sans Bold"/>
              </a:rPr>
              <a:t>Barnardo’s</a:t>
            </a:r>
            <a:endParaRPr lang="en-US" sz="2640" b="1" u="sng" dirty="0">
              <a:solidFill>
                <a:srgbClr val="5E0980"/>
              </a:solidFill>
              <a:latin typeface="Canva Sans Bold"/>
              <a:ea typeface="Canva Sans Bold"/>
              <a:cs typeface="Canva Sans Bold"/>
              <a:sym typeface="Canva Sans Bold"/>
            </a:endParaRPr>
          </a:p>
        </p:txBody>
      </p:sp>
    </p:spTree>
    <p:extLst>
      <p:ext uri="{BB962C8B-B14F-4D97-AF65-F5344CB8AC3E}">
        <p14:creationId xmlns:p14="http://schemas.microsoft.com/office/powerpoint/2010/main" val="121106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67707"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2362200" y="2316785"/>
            <a:ext cx="2494226" cy="2369515"/>
          </a:xfrm>
          <a:custGeom>
            <a:avLst/>
            <a:gdLst/>
            <a:ahLst/>
            <a:cxnLst/>
            <a:rect l="l" t="t" r="r" b="b"/>
            <a:pathLst>
              <a:path w="2494226" h="2369515">
                <a:moveTo>
                  <a:pt x="0" y="0"/>
                </a:moveTo>
                <a:lnTo>
                  <a:pt x="2494226" y="0"/>
                </a:lnTo>
                <a:lnTo>
                  <a:pt x="2494226" y="2369515"/>
                </a:lnTo>
                <a:lnTo>
                  <a:pt x="0" y="236951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5" name="Freeform 5"/>
          <p:cNvSpPr/>
          <p:nvPr/>
        </p:nvSpPr>
        <p:spPr>
          <a:xfrm>
            <a:off x="13284348" y="2803735"/>
            <a:ext cx="3479652" cy="2111165"/>
          </a:xfrm>
          <a:custGeom>
            <a:avLst/>
            <a:gdLst/>
            <a:ahLst/>
            <a:cxnLst/>
            <a:rect l="l" t="t" r="r" b="b"/>
            <a:pathLst>
              <a:path w="3479652" h="2111165">
                <a:moveTo>
                  <a:pt x="0" y="0"/>
                </a:moveTo>
                <a:lnTo>
                  <a:pt x="3479652" y="0"/>
                </a:lnTo>
                <a:lnTo>
                  <a:pt x="3479652" y="2111165"/>
                </a:lnTo>
                <a:lnTo>
                  <a:pt x="0" y="211116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 name="TextBox 7"/>
          <p:cNvSpPr txBox="1"/>
          <p:nvPr/>
        </p:nvSpPr>
        <p:spPr>
          <a:xfrm>
            <a:off x="-6572030" y="-82513"/>
            <a:ext cx="16230600" cy="1111213"/>
          </a:xfrm>
          <a:prstGeom prst="rect">
            <a:avLst/>
          </a:prstGeom>
        </p:spPr>
        <p:txBody>
          <a:bodyPr lIns="0" tIns="0" rIns="0" bIns="0" rtlCol="0" anchor="t">
            <a:spAutoFit/>
          </a:bodyPr>
          <a:lstStyle/>
          <a:p>
            <a:pPr algn="ctr">
              <a:lnSpc>
                <a:spcPts val="9100"/>
              </a:lnSpc>
            </a:pPr>
            <a:r>
              <a:rPr lang="en-US" sz="6500" b="1" u="sng" dirty="0">
                <a:solidFill>
                  <a:srgbClr val="000000"/>
                </a:solidFill>
                <a:latin typeface="Canva Sans Bold"/>
                <a:ea typeface="Canva Sans Bold"/>
                <a:cs typeface="Canva Sans Bold"/>
                <a:sym typeface="Canva Sans Bold"/>
              </a:rPr>
              <a:t>Sport</a:t>
            </a:r>
          </a:p>
        </p:txBody>
      </p:sp>
      <p:sp>
        <p:nvSpPr>
          <p:cNvPr id="8" name="TextBox 8"/>
          <p:cNvSpPr txBox="1"/>
          <p:nvPr/>
        </p:nvSpPr>
        <p:spPr>
          <a:xfrm>
            <a:off x="1733152" y="5062631"/>
            <a:ext cx="3852311" cy="2585323"/>
          </a:xfrm>
          <a:prstGeom prst="rect">
            <a:avLst/>
          </a:prstGeom>
        </p:spPr>
        <p:txBody>
          <a:bodyPr wrap="square" lIns="0" tIns="0" rIns="0" bIns="0" rtlCol="0" anchor="t">
            <a:spAutoFit/>
          </a:bodyPr>
          <a:lstStyle/>
          <a:p>
            <a:pPr algn="ctr"/>
            <a:r>
              <a:rPr lang="en-US" sz="2400" dirty="0">
                <a:solidFill>
                  <a:srgbClr val="000000"/>
                </a:solidFill>
                <a:latin typeface="Canva Sans"/>
                <a:ea typeface="Canva Sans"/>
                <a:cs typeface="Canva Sans"/>
                <a:sym typeface="Canva Sans"/>
              </a:rPr>
              <a:t>Street Games worked with the 3 Young Futures Prevention Panels, to advise on the development and benefits of sports-based interventions.  </a:t>
            </a:r>
          </a:p>
        </p:txBody>
      </p:sp>
      <p:sp>
        <p:nvSpPr>
          <p:cNvPr id="9" name="TextBox 9"/>
          <p:cNvSpPr txBox="1"/>
          <p:nvPr/>
        </p:nvSpPr>
        <p:spPr>
          <a:xfrm>
            <a:off x="12649200" y="5295900"/>
            <a:ext cx="4486121" cy="2585323"/>
          </a:xfrm>
          <a:prstGeom prst="rect">
            <a:avLst/>
          </a:prstGeom>
        </p:spPr>
        <p:txBody>
          <a:bodyPr wrap="square" lIns="0" tIns="0" rIns="0" bIns="0" rtlCol="0" anchor="t">
            <a:spAutoFit/>
          </a:bodyPr>
          <a:lstStyle/>
          <a:p>
            <a:pPr algn="ctr"/>
            <a:r>
              <a:rPr lang="en-GB" sz="2400" dirty="0">
                <a:latin typeface="Canva Sans" panose="020B0604020202020204" charset="0"/>
              </a:rPr>
              <a:t>Delivered diversionary activities to </a:t>
            </a:r>
            <a:r>
              <a:rPr lang="en-GB" sz="2400" b="1" dirty="0">
                <a:latin typeface="Canva Sans" panose="020B0604020202020204" charset="0"/>
              </a:rPr>
              <a:t>295 young people </a:t>
            </a:r>
            <a:r>
              <a:rPr lang="en-GB" sz="2400" dirty="0">
                <a:latin typeface="Canva Sans" panose="020B0604020202020204" charset="0"/>
              </a:rPr>
              <a:t>during school half term periods, i</a:t>
            </a:r>
            <a:r>
              <a:rPr lang="en-US" sz="2400" dirty="0">
                <a:solidFill>
                  <a:srgbClr val="000000"/>
                </a:solidFill>
                <a:latin typeface="Canva Sans" panose="020B0604020202020204" charset="0"/>
                <a:ea typeface="Canva Sans"/>
                <a:cs typeface="Canva Sans"/>
                <a:sym typeface="Canva Sans"/>
              </a:rPr>
              <a:t>n alignment with the HEX programme in Birmingham.</a:t>
            </a:r>
          </a:p>
          <a:p>
            <a:pPr algn="ctr"/>
            <a:endParaRPr lang="en-US" sz="2400" dirty="0">
              <a:solidFill>
                <a:srgbClr val="000000"/>
              </a:solidFill>
              <a:latin typeface="Canva Sans" panose="020B0604020202020204" charset="0"/>
              <a:ea typeface="Canva Sans"/>
              <a:cs typeface="Canva Sans"/>
              <a:sym typeface="Canva Sans"/>
            </a:endParaRPr>
          </a:p>
        </p:txBody>
      </p:sp>
      <p:sp>
        <p:nvSpPr>
          <p:cNvPr id="11" name="TextBox 10">
            <a:extLst>
              <a:ext uri="{FF2B5EF4-FFF2-40B4-BE49-F238E27FC236}">
                <a16:creationId xmlns:a16="http://schemas.microsoft.com/office/drawing/2014/main" id="{A504CB15-9E79-B190-A4BE-4B8B3A1E3D20}"/>
              </a:ext>
            </a:extLst>
          </p:cNvPr>
          <p:cNvSpPr txBox="1"/>
          <p:nvPr/>
        </p:nvSpPr>
        <p:spPr>
          <a:xfrm>
            <a:off x="6900938" y="5043986"/>
            <a:ext cx="4486122" cy="3416320"/>
          </a:xfrm>
          <a:prstGeom prst="rect">
            <a:avLst/>
          </a:prstGeom>
          <a:noFill/>
        </p:spPr>
        <p:txBody>
          <a:bodyPr wrap="square">
            <a:spAutoFit/>
          </a:bodyPr>
          <a:lstStyle/>
          <a:p>
            <a:pPr algn="ctr"/>
            <a:r>
              <a:rPr lang="en-GB" sz="2400" kern="1200" dirty="0">
                <a:solidFill>
                  <a:schemeClr val="tx1"/>
                </a:solidFill>
                <a:effectLst/>
                <a:latin typeface="Canva Sans" panose="020B0604020202020204" charset="0"/>
              </a:rPr>
              <a:t>Street Games led workshops with </a:t>
            </a:r>
            <a:r>
              <a:rPr lang="en-GB" sz="2400" b="1" kern="1200" dirty="0">
                <a:solidFill>
                  <a:schemeClr val="tx1"/>
                </a:solidFill>
                <a:effectLst/>
                <a:latin typeface="Canva Sans" panose="020B0604020202020204" charset="0"/>
              </a:rPr>
              <a:t>169</a:t>
            </a:r>
            <a:r>
              <a:rPr lang="en-GB" sz="2400" kern="1200" dirty="0">
                <a:solidFill>
                  <a:schemeClr val="tx1"/>
                </a:solidFill>
                <a:effectLst/>
                <a:latin typeface="Canva Sans" panose="020B0604020202020204" charset="0"/>
              </a:rPr>
              <a:t> local </a:t>
            </a:r>
            <a:r>
              <a:rPr lang="en-GB" sz="2400" dirty="0">
                <a:latin typeface="Canva Sans" panose="020B0604020202020204" charset="0"/>
              </a:rPr>
              <a:t>violence prevention professionals to equip them </a:t>
            </a:r>
            <a:r>
              <a:rPr lang="en-GB" sz="2400" kern="1200" dirty="0">
                <a:solidFill>
                  <a:schemeClr val="tx1"/>
                </a:solidFill>
                <a:effectLst/>
                <a:latin typeface="Canva Sans" panose="020B0604020202020204" charset="0"/>
              </a:rPr>
              <a:t>with knowledge about the impact of evidence-based sport interventions</a:t>
            </a:r>
            <a:r>
              <a:rPr lang="en-GB" sz="2400" dirty="0">
                <a:latin typeface="Canva Sans" panose="020B0604020202020204" charset="0"/>
              </a:rPr>
              <a:t> for young people impacted by serious violence.</a:t>
            </a:r>
            <a:endParaRPr lang="en-GB" sz="2400" kern="1200" dirty="0">
              <a:solidFill>
                <a:schemeClr val="tx1"/>
              </a:solidFill>
              <a:effectLst/>
              <a:latin typeface="Canva Sans" panose="020B0604020202020204" charset="0"/>
            </a:endParaRPr>
          </a:p>
        </p:txBody>
      </p:sp>
      <p:sp>
        <p:nvSpPr>
          <p:cNvPr id="12" name="Freeform 11">
            <a:extLst>
              <a:ext uri="{FF2B5EF4-FFF2-40B4-BE49-F238E27FC236}">
                <a16:creationId xmlns:a16="http://schemas.microsoft.com/office/drawing/2014/main" id="{379F84B5-6163-E7EB-B65A-777BCD01B112}"/>
              </a:ext>
            </a:extLst>
          </p:cNvPr>
          <p:cNvSpPr/>
          <p:nvPr/>
        </p:nvSpPr>
        <p:spPr>
          <a:xfrm>
            <a:off x="7941872" y="2416979"/>
            <a:ext cx="2257029" cy="2269321"/>
          </a:xfrm>
          <a:custGeom>
            <a:avLst/>
            <a:gdLst/>
            <a:ahLst/>
            <a:cxnLst/>
            <a:rect l="l" t="t" r="r" b="b"/>
            <a:pathLst>
              <a:path w="2257029" h="2269321">
                <a:moveTo>
                  <a:pt x="0" y="0"/>
                </a:moveTo>
                <a:lnTo>
                  <a:pt x="2257029" y="0"/>
                </a:lnTo>
                <a:lnTo>
                  <a:pt x="2257029" y="2269321"/>
                </a:lnTo>
                <a:lnTo>
                  <a:pt x="0" y="22693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3" name="TextBox 15">
            <a:extLst>
              <a:ext uri="{FF2B5EF4-FFF2-40B4-BE49-F238E27FC236}">
                <a16:creationId xmlns:a16="http://schemas.microsoft.com/office/drawing/2014/main" id="{4EF4959A-3A52-1D6F-2342-D67CF984D503}"/>
              </a:ext>
            </a:extLst>
          </p:cNvPr>
          <p:cNvSpPr txBox="1"/>
          <p:nvPr/>
        </p:nvSpPr>
        <p:spPr>
          <a:xfrm>
            <a:off x="7303219" y="1310501"/>
            <a:ext cx="3681561" cy="895438"/>
          </a:xfrm>
          <a:prstGeom prst="rect">
            <a:avLst/>
          </a:prstGeom>
        </p:spPr>
        <p:txBody>
          <a:bodyPr lIns="0" tIns="0" rIns="0" bIns="0" rtlCol="0" anchor="t">
            <a:spAutoFit/>
          </a:bodyPr>
          <a:lstStyle/>
          <a:p>
            <a:pPr algn="ctr">
              <a:lnSpc>
                <a:spcPts val="3397"/>
              </a:lnSpc>
            </a:pPr>
            <a:r>
              <a:rPr lang="en-US" sz="4000" b="1" u="sng" dirty="0">
                <a:solidFill>
                  <a:srgbClr val="5E0980"/>
                </a:solidFill>
                <a:latin typeface="Canva Sans Bold"/>
                <a:ea typeface="Canva Sans Bold"/>
                <a:cs typeface="Canva Sans Bold"/>
                <a:sym typeface="Canva Sans Bold"/>
              </a:rPr>
              <a:t>Workforce Development</a:t>
            </a:r>
          </a:p>
        </p:txBody>
      </p:sp>
      <p:sp>
        <p:nvSpPr>
          <p:cNvPr id="14" name="TextBox 15">
            <a:extLst>
              <a:ext uri="{FF2B5EF4-FFF2-40B4-BE49-F238E27FC236}">
                <a16:creationId xmlns:a16="http://schemas.microsoft.com/office/drawing/2014/main" id="{0D91F524-87EC-BD3F-E9A6-AABBE3F3F9CB}"/>
              </a:ext>
            </a:extLst>
          </p:cNvPr>
          <p:cNvSpPr txBox="1"/>
          <p:nvPr/>
        </p:nvSpPr>
        <p:spPr>
          <a:xfrm>
            <a:off x="1903902" y="1248426"/>
            <a:ext cx="3681561" cy="895438"/>
          </a:xfrm>
          <a:prstGeom prst="rect">
            <a:avLst/>
          </a:prstGeom>
        </p:spPr>
        <p:txBody>
          <a:bodyPr lIns="0" tIns="0" rIns="0" bIns="0" rtlCol="0" anchor="t">
            <a:spAutoFit/>
          </a:bodyPr>
          <a:lstStyle/>
          <a:p>
            <a:pPr algn="ctr">
              <a:lnSpc>
                <a:spcPts val="3397"/>
              </a:lnSpc>
            </a:pPr>
            <a:r>
              <a:rPr lang="en-US" sz="4000" b="1" u="sng" dirty="0">
                <a:solidFill>
                  <a:srgbClr val="5E0980"/>
                </a:solidFill>
                <a:latin typeface="Canva Sans Bold"/>
                <a:ea typeface="Canva Sans Bold"/>
                <a:cs typeface="Canva Sans Bold"/>
                <a:sym typeface="Canva Sans Bold"/>
              </a:rPr>
              <a:t>Multi-agency Partnerships</a:t>
            </a:r>
          </a:p>
        </p:txBody>
      </p:sp>
      <p:sp>
        <p:nvSpPr>
          <p:cNvPr id="15" name="TextBox 15">
            <a:extLst>
              <a:ext uri="{FF2B5EF4-FFF2-40B4-BE49-F238E27FC236}">
                <a16:creationId xmlns:a16="http://schemas.microsoft.com/office/drawing/2014/main" id="{4109943C-D54F-8B86-8D82-4C41BE846F64}"/>
              </a:ext>
            </a:extLst>
          </p:cNvPr>
          <p:cNvSpPr txBox="1"/>
          <p:nvPr/>
        </p:nvSpPr>
        <p:spPr>
          <a:xfrm>
            <a:off x="12882495" y="1315268"/>
            <a:ext cx="3681561" cy="895438"/>
          </a:xfrm>
          <a:prstGeom prst="rect">
            <a:avLst/>
          </a:prstGeom>
        </p:spPr>
        <p:txBody>
          <a:bodyPr lIns="0" tIns="0" rIns="0" bIns="0" rtlCol="0" anchor="t">
            <a:spAutoFit/>
          </a:bodyPr>
          <a:lstStyle/>
          <a:p>
            <a:pPr algn="ctr">
              <a:lnSpc>
                <a:spcPts val="3397"/>
              </a:lnSpc>
            </a:pPr>
            <a:r>
              <a:rPr lang="en-US" sz="4000" b="1" u="sng" dirty="0">
                <a:solidFill>
                  <a:srgbClr val="5E0980"/>
                </a:solidFill>
                <a:latin typeface="Canva Sans Bold"/>
                <a:ea typeface="Canva Sans Bold"/>
                <a:cs typeface="Canva Sans Bold"/>
                <a:sym typeface="Canva Sans Bold"/>
              </a:rPr>
              <a:t>Diversionary Activities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93936"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7515165" y="1984422"/>
            <a:ext cx="3376933" cy="3376933"/>
          </a:xfrm>
          <a:custGeom>
            <a:avLst/>
            <a:gdLst/>
            <a:ahLst/>
            <a:cxnLst/>
            <a:rect l="l" t="t" r="r" b="b"/>
            <a:pathLst>
              <a:path w="3376933" h="3376933">
                <a:moveTo>
                  <a:pt x="0" y="0"/>
                </a:moveTo>
                <a:lnTo>
                  <a:pt x="3376933" y="0"/>
                </a:lnTo>
                <a:lnTo>
                  <a:pt x="3376933" y="3376933"/>
                </a:lnTo>
                <a:lnTo>
                  <a:pt x="0" y="33769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5" name="TextBox 5"/>
          <p:cNvSpPr txBox="1"/>
          <p:nvPr/>
        </p:nvSpPr>
        <p:spPr>
          <a:xfrm>
            <a:off x="-3634817" y="343073"/>
            <a:ext cx="14994700" cy="931545"/>
          </a:xfrm>
          <a:prstGeom prst="rect">
            <a:avLst/>
          </a:prstGeom>
        </p:spPr>
        <p:txBody>
          <a:bodyPr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Criminal Justice </a:t>
            </a:r>
          </a:p>
        </p:txBody>
      </p:sp>
      <p:sp>
        <p:nvSpPr>
          <p:cNvPr id="6" name="TextBox 6"/>
          <p:cNvSpPr txBox="1"/>
          <p:nvPr/>
        </p:nvSpPr>
        <p:spPr>
          <a:xfrm>
            <a:off x="6928117" y="6155089"/>
            <a:ext cx="4307439" cy="1859483"/>
          </a:xfrm>
          <a:prstGeom prst="rect">
            <a:avLst/>
          </a:prstGeom>
        </p:spPr>
        <p:txBody>
          <a:bodyPr lIns="0" tIns="0" rIns="0" bIns="0" rtlCol="0" anchor="t">
            <a:spAutoFit/>
          </a:bodyPr>
          <a:lstStyle/>
          <a:p>
            <a:pPr algn="ctr">
              <a:lnSpc>
                <a:spcPts val="2886"/>
              </a:lnSpc>
              <a:spcBef>
                <a:spcPct val="0"/>
              </a:spcBef>
            </a:pPr>
            <a:r>
              <a:rPr lang="en-US" sz="2600" dirty="0">
                <a:solidFill>
                  <a:srgbClr val="000000"/>
                </a:solidFill>
                <a:latin typeface="Canva Sans"/>
                <a:ea typeface="Canva Sans"/>
                <a:cs typeface="Canva Sans"/>
                <a:sym typeface="Canva Sans"/>
              </a:rPr>
              <a:t>Criminal justice related/based interventions benefitted </a:t>
            </a:r>
            <a:r>
              <a:rPr lang="en-US" sz="2600" b="1" dirty="0">
                <a:solidFill>
                  <a:srgbClr val="000000"/>
                </a:solidFill>
                <a:latin typeface="Canva Sans Bold"/>
                <a:ea typeface="Canva Sans"/>
                <a:cs typeface="Canva Sans"/>
                <a:sym typeface="Canva Sans Bold"/>
              </a:rPr>
              <a:t>1325 </a:t>
            </a:r>
            <a:r>
              <a:rPr lang="en-US" sz="2600" dirty="0">
                <a:solidFill>
                  <a:srgbClr val="000000"/>
                </a:solidFill>
                <a:latin typeface="Canva Sans"/>
                <a:ea typeface="Canva Sans"/>
                <a:cs typeface="Canva Sans"/>
                <a:sym typeface="Canva Sans"/>
              </a:rPr>
              <a:t>children and young people.</a:t>
            </a:r>
          </a:p>
        </p:txBody>
      </p:sp>
      <p:sp>
        <p:nvSpPr>
          <p:cNvPr id="7" name="TextBox 7"/>
          <p:cNvSpPr txBox="1"/>
          <p:nvPr/>
        </p:nvSpPr>
        <p:spPr>
          <a:xfrm>
            <a:off x="13002561" y="6155089"/>
            <a:ext cx="3868025" cy="2231380"/>
          </a:xfrm>
          <a:prstGeom prst="rect">
            <a:avLst/>
          </a:prstGeom>
        </p:spPr>
        <p:txBody>
          <a:bodyPr lIns="0" tIns="0" rIns="0" bIns="0" rtlCol="0" anchor="t">
            <a:spAutoFit/>
          </a:bodyPr>
          <a:lstStyle/>
          <a:p>
            <a:pPr algn="ctr">
              <a:lnSpc>
                <a:spcPts val="2886"/>
              </a:lnSpc>
              <a:spcBef>
                <a:spcPct val="0"/>
              </a:spcBef>
            </a:pPr>
            <a:r>
              <a:rPr lang="en-US" sz="2600" b="1" dirty="0">
                <a:solidFill>
                  <a:srgbClr val="000000"/>
                </a:solidFill>
                <a:latin typeface="Canva Sans"/>
                <a:ea typeface="Canva Sans Bold"/>
                <a:cs typeface="Canva Sans Bold"/>
                <a:sym typeface="Canva Sans"/>
              </a:rPr>
              <a:t>320 </a:t>
            </a:r>
            <a:r>
              <a:rPr lang="en-US" sz="2600" b="1" dirty="0">
                <a:solidFill>
                  <a:srgbClr val="000000"/>
                </a:solidFill>
                <a:latin typeface="Canva Sans Bold"/>
                <a:ea typeface="Canva Sans Bold"/>
                <a:cs typeface="Canva Sans Bold"/>
                <a:sym typeface="Canva Sans Bold"/>
              </a:rPr>
              <a:t>professionals</a:t>
            </a:r>
            <a:r>
              <a:rPr lang="en-US" sz="2600" dirty="0">
                <a:solidFill>
                  <a:srgbClr val="000000"/>
                </a:solidFill>
                <a:latin typeface="Canva Sans"/>
                <a:ea typeface="Canva Sans"/>
                <a:cs typeface="Canva Sans"/>
                <a:sym typeface="Canva Sans"/>
              </a:rPr>
              <a:t>, trained on a variety of topics, including (but not limited to) the impacts of parental imprisonment. </a:t>
            </a:r>
          </a:p>
        </p:txBody>
      </p:sp>
      <p:sp>
        <p:nvSpPr>
          <p:cNvPr id="8" name="Freeform 8"/>
          <p:cNvSpPr/>
          <p:nvPr/>
        </p:nvSpPr>
        <p:spPr>
          <a:xfrm>
            <a:off x="13564914" y="2187864"/>
            <a:ext cx="3199606" cy="2955636"/>
          </a:xfrm>
          <a:custGeom>
            <a:avLst/>
            <a:gdLst/>
            <a:ahLst/>
            <a:cxnLst/>
            <a:rect l="l" t="t" r="r" b="b"/>
            <a:pathLst>
              <a:path w="3199606" h="2955636">
                <a:moveTo>
                  <a:pt x="0" y="0"/>
                </a:moveTo>
                <a:lnTo>
                  <a:pt x="3199606" y="0"/>
                </a:lnTo>
                <a:lnTo>
                  <a:pt x="3199606" y="2955636"/>
                </a:lnTo>
                <a:lnTo>
                  <a:pt x="0" y="295563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 name="TextBox 9"/>
          <p:cNvSpPr txBox="1"/>
          <p:nvPr/>
        </p:nvSpPr>
        <p:spPr>
          <a:xfrm>
            <a:off x="13002560" y="5520709"/>
            <a:ext cx="4174875" cy="447638"/>
          </a:xfrm>
          <a:prstGeom prst="rect">
            <a:avLst/>
          </a:prstGeom>
        </p:spPr>
        <p:txBody>
          <a:bodyPr wrap="square" lIns="0" tIns="0" rIns="0" bIns="0" rtlCol="0" anchor="t">
            <a:spAutoFit/>
          </a:bodyPr>
          <a:lstStyle/>
          <a:p>
            <a:pPr algn="ctr">
              <a:lnSpc>
                <a:spcPts val="3677"/>
              </a:lnSpc>
            </a:pPr>
            <a:r>
              <a:rPr lang="en-US" sz="2626" b="1" u="sng" dirty="0">
                <a:solidFill>
                  <a:srgbClr val="5E0980"/>
                </a:solidFill>
                <a:latin typeface="Canva Sans Bold"/>
                <a:ea typeface="Canva Sans Bold"/>
                <a:cs typeface="Canva Sans Bold"/>
                <a:sym typeface="Canva Sans Bold"/>
              </a:rPr>
              <a:t>Workforce Development</a:t>
            </a:r>
          </a:p>
        </p:txBody>
      </p:sp>
      <p:sp>
        <p:nvSpPr>
          <p:cNvPr id="10" name="TextBox 10"/>
          <p:cNvSpPr txBox="1"/>
          <p:nvPr/>
        </p:nvSpPr>
        <p:spPr>
          <a:xfrm>
            <a:off x="7052444" y="5509204"/>
            <a:ext cx="4307439" cy="442814"/>
          </a:xfrm>
          <a:prstGeom prst="rect">
            <a:avLst/>
          </a:prstGeom>
        </p:spPr>
        <p:txBody>
          <a:bodyPr wrap="square" lIns="0" tIns="0" rIns="0" bIns="0" rtlCol="0" anchor="t">
            <a:spAutoFit/>
          </a:bodyPr>
          <a:lstStyle/>
          <a:p>
            <a:pPr algn="ctr">
              <a:lnSpc>
                <a:spcPts val="3677"/>
              </a:lnSpc>
            </a:pPr>
            <a:r>
              <a:rPr lang="en-US" sz="2626" b="1" u="sng" dirty="0">
                <a:solidFill>
                  <a:srgbClr val="5E0980"/>
                </a:solidFill>
                <a:latin typeface="Canva Sans Bold"/>
                <a:ea typeface="Canva Sans Bold"/>
                <a:cs typeface="Canva Sans Bold"/>
                <a:sym typeface="Canva Sans Bold"/>
              </a:rPr>
              <a:t>Support for young people</a:t>
            </a:r>
          </a:p>
        </p:txBody>
      </p:sp>
      <p:sp>
        <p:nvSpPr>
          <p:cNvPr id="11" name="TextBox 11"/>
          <p:cNvSpPr txBox="1"/>
          <p:nvPr/>
        </p:nvSpPr>
        <p:spPr>
          <a:xfrm>
            <a:off x="1462531" y="6155089"/>
            <a:ext cx="3693936" cy="2182815"/>
          </a:xfrm>
          <a:prstGeom prst="rect">
            <a:avLst/>
          </a:prstGeom>
        </p:spPr>
        <p:txBody>
          <a:bodyPr lIns="0" tIns="0" rIns="0" bIns="0" rtlCol="0" anchor="t">
            <a:spAutoFit/>
          </a:bodyPr>
          <a:lstStyle/>
          <a:p>
            <a:pPr algn="ctr">
              <a:lnSpc>
                <a:spcPts val="2886"/>
              </a:lnSpc>
              <a:spcBef>
                <a:spcPct val="0"/>
              </a:spcBef>
            </a:pPr>
            <a:r>
              <a:rPr lang="en-US" sz="2600" dirty="0">
                <a:solidFill>
                  <a:srgbClr val="000000"/>
                </a:solidFill>
                <a:latin typeface="Canva Sans"/>
                <a:ea typeface="Canva Sans"/>
                <a:cs typeface="Canva Sans"/>
                <a:sym typeface="Canva Sans"/>
              </a:rPr>
              <a:t>Developed partnerships between Birmingham services and the SYV Hub, to strengthen regional integration.</a:t>
            </a:r>
          </a:p>
        </p:txBody>
      </p:sp>
      <p:sp>
        <p:nvSpPr>
          <p:cNvPr id="12" name="TextBox 12"/>
          <p:cNvSpPr txBox="1"/>
          <p:nvPr/>
        </p:nvSpPr>
        <p:spPr>
          <a:xfrm>
            <a:off x="1110564" y="5520709"/>
            <a:ext cx="4640719" cy="447638"/>
          </a:xfrm>
          <a:prstGeom prst="rect">
            <a:avLst/>
          </a:prstGeom>
        </p:spPr>
        <p:txBody>
          <a:bodyPr wrap="square" lIns="0" tIns="0" rIns="0" bIns="0" rtlCol="0" anchor="t">
            <a:spAutoFit/>
          </a:bodyPr>
          <a:lstStyle/>
          <a:p>
            <a:pPr algn="ctr">
              <a:lnSpc>
                <a:spcPts val="3677"/>
              </a:lnSpc>
            </a:pPr>
            <a:r>
              <a:rPr lang="en-US" sz="2626" b="1" u="sng" dirty="0">
                <a:solidFill>
                  <a:srgbClr val="5E0980"/>
                </a:solidFill>
                <a:latin typeface="Canva Sans Bold"/>
                <a:ea typeface="Canva Sans Bold"/>
                <a:cs typeface="Canva Sans Bold"/>
                <a:sym typeface="Canva Sans Bold"/>
              </a:rPr>
              <a:t>Strengthened Partnerships</a:t>
            </a:r>
          </a:p>
        </p:txBody>
      </p:sp>
      <p:sp>
        <p:nvSpPr>
          <p:cNvPr id="13" name="Freeform 13"/>
          <p:cNvSpPr/>
          <p:nvPr/>
        </p:nvSpPr>
        <p:spPr>
          <a:xfrm>
            <a:off x="1776650" y="2187864"/>
            <a:ext cx="3161590" cy="3173490"/>
          </a:xfrm>
          <a:custGeom>
            <a:avLst/>
            <a:gdLst/>
            <a:ahLst/>
            <a:cxnLst/>
            <a:rect l="l" t="t" r="r" b="b"/>
            <a:pathLst>
              <a:path w="3161590" h="3173490">
                <a:moveTo>
                  <a:pt x="0" y="0"/>
                </a:moveTo>
                <a:lnTo>
                  <a:pt x="3161590" y="0"/>
                </a:lnTo>
                <a:lnTo>
                  <a:pt x="3161590" y="3173491"/>
                </a:lnTo>
                <a:lnTo>
                  <a:pt x="0" y="317349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93936" y="-5715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TextBox 4"/>
          <p:cNvSpPr txBox="1"/>
          <p:nvPr/>
        </p:nvSpPr>
        <p:spPr>
          <a:xfrm>
            <a:off x="-4305933" y="57150"/>
            <a:ext cx="14994700" cy="931545"/>
          </a:xfrm>
          <a:prstGeom prst="rect">
            <a:avLst/>
          </a:prstGeom>
        </p:spPr>
        <p:txBody>
          <a:bodyPr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Exploitation :</a:t>
            </a:r>
          </a:p>
        </p:txBody>
      </p:sp>
      <p:sp>
        <p:nvSpPr>
          <p:cNvPr id="5" name="Freeform 5"/>
          <p:cNvSpPr/>
          <p:nvPr/>
        </p:nvSpPr>
        <p:spPr>
          <a:xfrm>
            <a:off x="3191417" y="2187325"/>
            <a:ext cx="2865663" cy="2579097"/>
          </a:xfrm>
          <a:custGeom>
            <a:avLst/>
            <a:gdLst/>
            <a:ahLst/>
            <a:cxnLst/>
            <a:rect l="l" t="t" r="r" b="b"/>
            <a:pathLst>
              <a:path w="2865663" h="2579097">
                <a:moveTo>
                  <a:pt x="0" y="0"/>
                </a:moveTo>
                <a:lnTo>
                  <a:pt x="2865663" y="0"/>
                </a:lnTo>
                <a:lnTo>
                  <a:pt x="2865663" y="2579097"/>
                </a:lnTo>
                <a:lnTo>
                  <a:pt x="0" y="257909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Freeform 6"/>
          <p:cNvSpPr/>
          <p:nvPr/>
        </p:nvSpPr>
        <p:spPr>
          <a:xfrm>
            <a:off x="12221335" y="1741969"/>
            <a:ext cx="3064208" cy="2952783"/>
          </a:xfrm>
          <a:custGeom>
            <a:avLst/>
            <a:gdLst/>
            <a:ahLst/>
            <a:cxnLst/>
            <a:rect l="l" t="t" r="r" b="b"/>
            <a:pathLst>
              <a:path w="3064208" h="2952783">
                <a:moveTo>
                  <a:pt x="0" y="0"/>
                </a:moveTo>
                <a:lnTo>
                  <a:pt x="3064208" y="0"/>
                </a:lnTo>
                <a:lnTo>
                  <a:pt x="3064208" y="2952783"/>
                </a:lnTo>
                <a:lnTo>
                  <a:pt x="0" y="295278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 name="Freeform 7"/>
          <p:cNvSpPr/>
          <p:nvPr/>
        </p:nvSpPr>
        <p:spPr>
          <a:xfrm>
            <a:off x="7257791" y="1938255"/>
            <a:ext cx="3065697" cy="3077237"/>
          </a:xfrm>
          <a:custGeom>
            <a:avLst/>
            <a:gdLst/>
            <a:ahLst/>
            <a:cxnLst/>
            <a:rect l="l" t="t" r="r" b="b"/>
            <a:pathLst>
              <a:path w="3065697" h="3077237">
                <a:moveTo>
                  <a:pt x="0" y="0"/>
                </a:moveTo>
                <a:lnTo>
                  <a:pt x="3065697" y="0"/>
                </a:lnTo>
                <a:lnTo>
                  <a:pt x="3065697" y="3077237"/>
                </a:lnTo>
                <a:lnTo>
                  <a:pt x="0" y="307723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8" name="TextBox 8"/>
          <p:cNvSpPr txBox="1"/>
          <p:nvPr/>
        </p:nvSpPr>
        <p:spPr>
          <a:xfrm>
            <a:off x="2988511" y="5256156"/>
            <a:ext cx="2865663" cy="2585323"/>
          </a:xfrm>
          <a:prstGeom prst="rect">
            <a:avLst/>
          </a:prstGeom>
        </p:spPr>
        <p:txBody>
          <a:bodyPr wrap="square" lIns="0" tIns="0" rIns="0" bIns="0" rtlCol="0" anchor="t">
            <a:spAutoFit/>
          </a:bodyPr>
          <a:lstStyle/>
          <a:p>
            <a:pPr algn="ctr">
              <a:spcBef>
                <a:spcPct val="0"/>
              </a:spcBef>
            </a:pPr>
            <a:r>
              <a:rPr lang="en-US" sz="2800" b="1" dirty="0">
                <a:solidFill>
                  <a:srgbClr val="000000"/>
                </a:solidFill>
                <a:latin typeface="Canva Sans Bold"/>
                <a:ea typeface="Canva Sans Bold"/>
                <a:cs typeface="Canva Sans Bold"/>
                <a:sym typeface="Canva Sans Bold"/>
              </a:rPr>
              <a:t>112 young females </a:t>
            </a:r>
            <a:r>
              <a:rPr lang="en-US" sz="2800" dirty="0">
                <a:solidFill>
                  <a:srgbClr val="000000"/>
                </a:solidFill>
                <a:latin typeface="Canva Sans" panose="020B0604020202020204" charset="0"/>
                <a:ea typeface="Canva Sans Bold"/>
                <a:cs typeface="Canva Sans Bold"/>
                <a:sym typeface="Canva Sans Bold"/>
              </a:rPr>
              <a:t>referred to exploitation service, Expect Respect.</a:t>
            </a:r>
            <a:endParaRPr lang="en-US" sz="2800" dirty="0">
              <a:solidFill>
                <a:srgbClr val="000000"/>
              </a:solidFill>
              <a:latin typeface="Canva Sans" panose="020B0604020202020204" charset="0"/>
              <a:ea typeface="Canva Sans"/>
              <a:cs typeface="Canva Sans"/>
              <a:sym typeface="Canva Sans"/>
            </a:endParaRPr>
          </a:p>
        </p:txBody>
      </p:sp>
      <p:sp>
        <p:nvSpPr>
          <p:cNvPr id="9" name="TextBox 9"/>
          <p:cNvSpPr txBox="1"/>
          <p:nvPr/>
        </p:nvSpPr>
        <p:spPr>
          <a:xfrm>
            <a:off x="11152451" y="4858329"/>
            <a:ext cx="4174600" cy="4616648"/>
          </a:xfrm>
          <a:prstGeom prst="rect">
            <a:avLst/>
          </a:prstGeom>
        </p:spPr>
        <p:txBody>
          <a:bodyPr lIns="0" tIns="0" rIns="0" bIns="0" rtlCol="0" anchor="t">
            <a:spAutoFit/>
          </a:bodyPr>
          <a:lstStyle/>
          <a:p>
            <a:pPr algn="ctr">
              <a:spcBef>
                <a:spcPct val="0"/>
              </a:spcBef>
            </a:pPr>
            <a:r>
              <a:rPr lang="en-US" sz="2500" dirty="0">
                <a:solidFill>
                  <a:srgbClr val="000000"/>
                </a:solidFill>
                <a:latin typeface="Canva Sans"/>
                <a:ea typeface="Canva Sans"/>
                <a:cs typeface="Canva Sans"/>
                <a:sym typeface="Canva Sans"/>
              </a:rPr>
              <a:t>The </a:t>
            </a:r>
            <a:r>
              <a:rPr lang="en-US" sz="2500" b="1" dirty="0">
                <a:solidFill>
                  <a:srgbClr val="000000"/>
                </a:solidFill>
                <a:latin typeface="Canva Sans Bold"/>
                <a:ea typeface="Canva Sans Bold"/>
                <a:cs typeface="Canva Sans Bold"/>
                <a:sym typeface="Canva Sans Bold"/>
              </a:rPr>
              <a:t>Exploitation Screening Tool </a:t>
            </a:r>
            <a:r>
              <a:rPr lang="en-US" sz="2500" dirty="0">
                <a:solidFill>
                  <a:srgbClr val="000000"/>
                </a:solidFill>
                <a:latin typeface="Canva Sans"/>
                <a:ea typeface="Canva Sans"/>
                <a:cs typeface="Canva Sans"/>
                <a:sym typeface="Canva Sans"/>
              </a:rPr>
              <a:t>language pilot facilitated by Phoenix Psychology has developed well.</a:t>
            </a:r>
          </a:p>
          <a:p>
            <a:pPr algn="ctr">
              <a:spcBef>
                <a:spcPct val="0"/>
              </a:spcBef>
            </a:pPr>
            <a:endParaRPr lang="en-US" sz="2500" dirty="0">
              <a:solidFill>
                <a:srgbClr val="000000"/>
              </a:solidFill>
              <a:latin typeface="Canva Sans"/>
              <a:ea typeface="Canva Sans"/>
              <a:cs typeface="Canva Sans"/>
              <a:sym typeface="Canva Sans"/>
            </a:endParaRPr>
          </a:p>
          <a:p>
            <a:pPr algn="ctr">
              <a:spcBef>
                <a:spcPct val="0"/>
              </a:spcBef>
            </a:pPr>
            <a:r>
              <a:rPr lang="en-US" sz="2500" dirty="0">
                <a:solidFill>
                  <a:srgbClr val="000000"/>
                </a:solidFill>
                <a:latin typeface="Canva Sans"/>
                <a:ea typeface="Canva Sans"/>
                <a:cs typeface="Canva Sans"/>
                <a:sym typeface="Canva Sans"/>
              </a:rPr>
              <a:t>Wolverhampton, Sandwell, Coventry and Birmingham have now moved away from the use of High/Medium/Low risk categories.</a:t>
            </a:r>
          </a:p>
        </p:txBody>
      </p:sp>
      <p:sp>
        <p:nvSpPr>
          <p:cNvPr id="10" name="TextBox 10"/>
          <p:cNvSpPr txBox="1"/>
          <p:nvPr/>
        </p:nvSpPr>
        <p:spPr>
          <a:xfrm>
            <a:off x="7075509" y="5235890"/>
            <a:ext cx="3372069" cy="3077766"/>
          </a:xfrm>
          <a:prstGeom prst="rect">
            <a:avLst/>
          </a:prstGeom>
        </p:spPr>
        <p:txBody>
          <a:bodyPr lIns="0" tIns="0" rIns="0" bIns="0" rtlCol="0" anchor="t">
            <a:spAutoFit/>
          </a:bodyPr>
          <a:lstStyle/>
          <a:p>
            <a:pPr algn="ctr">
              <a:spcBef>
                <a:spcPct val="0"/>
              </a:spcBef>
            </a:pPr>
            <a:r>
              <a:rPr lang="en-US" sz="2500" dirty="0">
                <a:solidFill>
                  <a:srgbClr val="000000"/>
                </a:solidFill>
                <a:latin typeface="Canva Sans"/>
                <a:ea typeface="Canva Sans"/>
                <a:cs typeface="Canva Sans"/>
                <a:sym typeface="Canva Sans"/>
              </a:rPr>
              <a:t>Collaborated with Exploitation Leads to enhance the strategic governance of the Exploitation and Modern Slavery Human Trafficking Board.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3693936" y="7620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3076361" y="2332172"/>
            <a:ext cx="2562439" cy="2807453"/>
          </a:xfrm>
          <a:custGeom>
            <a:avLst/>
            <a:gdLst/>
            <a:ahLst/>
            <a:cxnLst/>
            <a:rect l="l" t="t" r="r" b="b"/>
            <a:pathLst>
              <a:path w="2562439" h="2807453">
                <a:moveTo>
                  <a:pt x="0" y="0"/>
                </a:moveTo>
                <a:lnTo>
                  <a:pt x="2562439" y="0"/>
                </a:lnTo>
                <a:lnTo>
                  <a:pt x="2562439" y="2807453"/>
                </a:lnTo>
                <a:lnTo>
                  <a:pt x="0" y="280745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Freeform 5"/>
          <p:cNvSpPr/>
          <p:nvPr/>
        </p:nvSpPr>
        <p:spPr>
          <a:xfrm>
            <a:off x="7924800" y="1866900"/>
            <a:ext cx="2849296" cy="2903741"/>
          </a:xfrm>
          <a:custGeom>
            <a:avLst/>
            <a:gdLst/>
            <a:ahLst/>
            <a:cxnLst/>
            <a:rect l="l" t="t" r="r" b="b"/>
            <a:pathLst>
              <a:path w="2849296" h="2903741">
                <a:moveTo>
                  <a:pt x="0" y="0"/>
                </a:moveTo>
                <a:lnTo>
                  <a:pt x="2849296" y="0"/>
                </a:lnTo>
                <a:lnTo>
                  <a:pt x="2849296" y="2903741"/>
                </a:lnTo>
                <a:lnTo>
                  <a:pt x="0" y="29037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TextBox 6"/>
          <p:cNvSpPr txBox="1"/>
          <p:nvPr/>
        </p:nvSpPr>
        <p:spPr>
          <a:xfrm>
            <a:off x="0" y="339087"/>
            <a:ext cx="9969258" cy="931508"/>
          </a:xfrm>
          <a:prstGeom prst="rect">
            <a:avLst/>
          </a:prstGeom>
        </p:spPr>
        <p:txBody>
          <a:bodyPr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Weapon Surrender Bins</a:t>
            </a:r>
          </a:p>
        </p:txBody>
      </p:sp>
      <p:sp>
        <p:nvSpPr>
          <p:cNvPr id="7" name="TextBox 7"/>
          <p:cNvSpPr txBox="1"/>
          <p:nvPr/>
        </p:nvSpPr>
        <p:spPr>
          <a:xfrm>
            <a:off x="2743200" y="5574655"/>
            <a:ext cx="3363634" cy="2308324"/>
          </a:xfrm>
          <a:prstGeom prst="rect">
            <a:avLst/>
          </a:prstGeom>
        </p:spPr>
        <p:txBody>
          <a:bodyPr lIns="0" tIns="0" rIns="0" bIns="0" rtlCol="0" anchor="t">
            <a:spAutoFit/>
          </a:bodyPr>
          <a:lstStyle/>
          <a:p>
            <a:pPr algn="ctr">
              <a:lnSpc>
                <a:spcPts val="2995"/>
              </a:lnSpc>
              <a:spcBef>
                <a:spcPct val="0"/>
              </a:spcBef>
            </a:pPr>
            <a:r>
              <a:rPr lang="en-US" sz="2600" b="1" dirty="0">
                <a:solidFill>
                  <a:srgbClr val="000000"/>
                </a:solidFill>
                <a:latin typeface="Canva Sans Bold"/>
                <a:ea typeface="Canva Sans Bold"/>
                <a:cs typeface="Canva Sans Bold"/>
                <a:sym typeface="Canva Sans Bold"/>
              </a:rPr>
              <a:t>Over 3000 </a:t>
            </a:r>
            <a:r>
              <a:rPr lang="en-US" sz="2600" dirty="0">
                <a:solidFill>
                  <a:srgbClr val="000000"/>
                </a:solidFill>
                <a:latin typeface="Canva Sans"/>
                <a:ea typeface="Canva Sans"/>
                <a:cs typeface="Canva Sans"/>
                <a:sym typeface="Canva Sans"/>
              </a:rPr>
              <a:t>weapons safely and anonymously surrendered across the region since April 2025. </a:t>
            </a:r>
          </a:p>
        </p:txBody>
      </p:sp>
      <p:sp>
        <p:nvSpPr>
          <p:cNvPr id="8" name="TextBox 8"/>
          <p:cNvSpPr txBox="1"/>
          <p:nvPr/>
        </p:nvSpPr>
        <p:spPr>
          <a:xfrm>
            <a:off x="7157745" y="5295900"/>
            <a:ext cx="4577055" cy="2308324"/>
          </a:xfrm>
          <a:prstGeom prst="rect">
            <a:avLst/>
          </a:prstGeom>
        </p:spPr>
        <p:txBody>
          <a:bodyPr lIns="0" tIns="0" rIns="0" bIns="0" rtlCol="0" anchor="t">
            <a:spAutoFit/>
          </a:bodyPr>
          <a:lstStyle/>
          <a:p>
            <a:pPr algn="ctr">
              <a:lnSpc>
                <a:spcPts val="2996"/>
              </a:lnSpc>
              <a:spcBef>
                <a:spcPct val="0"/>
              </a:spcBef>
            </a:pPr>
            <a:r>
              <a:rPr lang="en-US" sz="2600" dirty="0">
                <a:solidFill>
                  <a:srgbClr val="000000"/>
                </a:solidFill>
                <a:latin typeface="Canva Sans"/>
                <a:ea typeface="Canva Sans"/>
                <a:cs typeface="Canva Sans"/>
                <a:sym typeface="Canva Sans"/>
              </a:rPr>
              <a:t>Established a robust multi-agency partnership approach to identifying and agreeing locations for new weapon surrender bins. . </a:t>
            </a:r>
          </a:p>
          <a:p>
            <a:pPr algn="ctr">
              <a:lnSpc>
                <a:spcPts val="2996"/>
              </a:lnSpc>
              <a:spcBef>
                <a:spcPct val="0"/>
              </a:spcBef>
            </a:pPr>
            <a:r>
              <a:rPr lang="en-US" sz="2600" dirty="0">
                <a:solidFill>
                  <a:srgbClr val="000000"/>
                </a:solidFill>
                <a:latin typeface="Canva Sans"/>
                <a:ea typeface="Canva Sans"/>
                <a:cs typeface="Canva Sans"/>
                <a:sym typeface="Canva Sans"/>
              </a:rPr>
              <a:t> </a:t>
            </a:r>
          </a:p>
        </p:txBody>
      </p:sp>
      <p:sp>
        <p:nvSpPr>
          <p:cNvPr id="12" name="Freeform 12"/>
          <p:cNvSpPr/>
          <p:nvPr/>
        </p:nvSpPr>
        <p:spPr>
          <a:xfrm>
            <a:off x="13030200" y="2336047"/>
            <a:ext cx="2562439" cy="2807453"/>
          </a:xfrm>
          <a:custGeom>
            <a:avLst/>
            <a:gdLst/>
            <a:ahLst/>
            <a:cxnLst/>
            <a:rect l="l" t="t" r="r" b="b"/>
            <a:pathLst>
              <a:path w="2562439" h="2807453">
                <a:moveTo>
                  <a:pt x="0" y="0"/>
                </a:moveTo>
                <a:lnTo>
                  <a:pt x="2562440" y="0"/>
                </a:lnTo>
                <a:lnTo>
                  <a:pt x="2562440" y="2807453"/>
                </a:lnTo>
                <a:lnTo>
                  <a:pt x="0" y="280745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3" name="TextBox 13"/>
          <p:cNvSpPr txBox="1"/>
          <p:nvPr/>
        </p:nvSpPr>
        <p:spPr>
          <a:xfrm>
            <a:off x="12022891" y="5402799"/>
            <a:ext cx="4577055" cy="4001095"/>
          </a:xfrm>
          <a:prstGeom prst="rect">
            <a:avLst/>
          </a:prstGeom>
        </p:spPr>
        <p:txBody>
          <a:bodyPr wrap="square" lIns="0" tIns="0" rIns="0" bIns="0" rtlCol="0" anchor="t">
            <a:spAutoFit/>
          </a:bodyPr>
          <a:lstStyle/>
          <a:p>
            <a:pPr algn="ctr">
              <a:spcBef>
                <a:spcPct val="0"/>
              </a:spcBef>
            </a:pPr>
            <a:r>
              <a:rPr lang="en-US" sz="2600" dirty="0">
                <a:solidFill>
                  <a:srgbClr val="000000"/>
                </a:solidFill>
                <a:latin typeface="Canva Sans"/>
                <a:ea typeface="Canva Sans"/>
                <a:cs typeface="Canva Sans"/>
                <a:sym typeface="Canva Sans"/>
              </a:rPr>
              <a:t>Installed new weapon surrender bins at the following locations:</a:t>
            </a:r>
          </a:p>
          <a:p>
            <a:pPr algn="ctr">
              <a:spcBef>
                <a:spcPct val="0"/>
              </a:spcBef>
            </a:pPr>
            <a:endParaRPr lang="en-US" sz="2600" dirty="0">
              <a:solidFill>
                <a:srgbClr val="000000"/>
              </a:solidFill>
              <a:latin typeface="Canva Sans"/>
              <a:ea typeface="Canva Sans"/>
              <a:cs typeface="Canva Sans"/>
              <a:sym typeface="Canva Sans"/>
            </a:endParaRPr>
          </a:p>
          <a:p>
            <a:pPr algn="ctr">
              <a:spcBef>
                <a:spcPct val="0"/>
              </a:spcBef>
            </a:pPr>
            <a:r>
              <a:rPr lang="en-US" sz="2600" dirty="0">
                <a:solidFill>
                  <a:srgbClr val="000000"/>
                </a:solidFill>
                <a:latin typeface="Canva Sans"/>
                <a:ea typeface="Canva Sans"/>
                <a:cs typeface="Canva Sans"/>
                <a:sym typeface="Canva Sans"/>
              </a:rPr>
              <a:t>Aston (Birmingham)</a:t>
            </a:r>
          </a:p>
          <a:p>
            <a:pPr algn="ctr">
              <a:spcBef>
                <a:spcPct val="0"/>
              </a:spcBef>
            </a:pPr>
            <a:r>
              <a:rPr lang="en-US" sz="2600" dirty="0">
                <a:solidFill>
                  <a:srgbClr val="000000"/>
                </a:solidFill>
                <a:latin typeface="Canva Sans"/>
                <a:ea typeface="Canva Sans"/>
                <a:cs typeface="Canva Sans"/>
                <a:sym typeface="Canva Sans"/>
              </a:rPr>
              <a:t>Lion Farm Estate (Sandwell)</a:t>
            </a:r>
          </a:p>
          <a:p>
            <a:pPr algn="ctr">
              <a:spcBef>
                <a:spcPct val="0"/>
              </a:spcBef>
            </a:pPr>
            <a:endParaRPr lang="en-US" sz="2600" dirty="0">
              <a:solidFill>
                <a:srgbClr val="000000"/>
              </a:solidFill>
              <a:latin typeface="Canva Sans"/>
              <a:ea typeface="Canva Sans"/>
              <a:cs typeface="Canva Sans"/>
              <a:sym typeface="Canva Sans"/>
            </a:endParaRPr>
          </a:p>
          <a:p>
            <a:pPr algn="ctr">
              <a:spcBef>
                <a:spcPct val="0"/>
              </a:spcBef>
            </a:pPr>
            <a:r>
              <a:rPr lang="en-US" sz="2600" dirty="0">
                <a:solidFill>
                  <a:srgbClr val="000000"/>
                </a:solidFill>
                <a:latin typeface="Canva Sans"/>
                <a:ea typeface="Canva Sans"/>
                <a:cs typeface="Canva Sans"/>
                <a:sym typeface="Canva Sans"/>
              </a:rPr>
              <a:t>New bins are expected to be launched across the region in the next financial year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3"/>
            <a:stretch>
              <a:fillRect/>
            </a:stretch>
          </a:blipFill>
        </p:spPr>
        <p:txBody>
          <a:bodyPr/>
          <a:lstStyle/>
          <a:p>
            <a:endParaRPr lang="en-GB" dirty="0"/>
          </a:p>
        </p:txBody>
      </p:sp>
      <p:sp>
        <p:nvSpPr>
          <p:cNvPr id="3" name="Freeform 3"/>
          <p:cNvSpPr/>
          <p:nvPr/>
        </p:nvSpPr>
        <p:spPr>
          <a:xfrm>
            <a:off x="3709176"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4"/>
            <a:stretch>
              <a:fillRect l="-26759" t="-6177" r="-6293"/>
            </a:stretch>
          </a:blipFill>
        </p:spPr>
        <p:txBody>
          <a:bodyPr/>
          <a:lstStyle/>
          <a:p>
            <a:endParaRPr lang="en-GB" dirty="0"/>
          </a:p>
        </p:txBody>
      </p:sp>
      <p:sp>
        <p:nvSpPr>
          <p:cNvPr id="5" name="Freeform 5"/>
          <p:cNvSpPr/>
          <p:nvPr/>
        </p:nvSpPr>
        <p:spPr>
          <a:xfrm>
            <a:off x="6574251" y="2653780"/>
            <a:ext cx="4908361" cy="1429560"/>
          </a:xfrm>
          <a:custGeom>
            <a:avLst/>
            <a:gdLst/>
            <a:ahLst/>
            <a:cxnLst/>
            <a:rect l="l" t="t" r="r" b="b"/>
            <a:pathLst>
              <a:path w="4908361" h="1429560">
                <a:moveTo>
                  <a:pt x="0" y="0"/>
                </a:moveTo>
                <a:lnTo>
                  <a:pt x="4908360" y="0"/>
                </a:lnTo>
                <a:lnTo>
                  <a:pt x="4908360" y="1429560"/>
                </a:lnTo>
                <a:lnTo>
                  <a:pt x="0" y="1429560"/>
                </a:lnTo>
                <a:lnTo>
                  <a:pt x="0" y="0"/>
                </a:lnTo>
                <a:close/>
              </a:path>
            </a:pathLst>
          </a:custGeom>
          <a:blipFill>
            <a:blip r:embed="rId5"/>
            <a:stretch>
              <a:fillRect/>
            </a:stretch>
          </a:blipFill>
        </p:spPr>
        <p:txBody>
          <a:bodyPr/>
          <a:lstStyle/>
          <a:p>
            <a:endParaRPr lang="en-GB" dirty="0"/>
          </a:p>
        </p:txBody>
      </p:sp>
      <p:sp>
        <p:nvSpPr>
          <p:cNvPr id="6" name="TextBox 6"/>
          <p:cNvSpPr txBox="1"/>
          <p:nvPr/>
        </p:nvSpPr>
        <p:spPr>
          <a:xfrm>
            <a:off x="346183" y="312458"/>
            <a:ext cx="14123456" cy="931508"/>
          </a:xfrm>
          <a:prstGeom prst="rect">
            <a:avLst/>
          </a:prstGeom>
        </p:spPr>
        <p:txBody>
          <a:bodyPr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Working with West Midlands Police</a:t>
            </a:r>
          </a:p>
        </p:txBody>
      </p:sp>
      <p:sp>
        <p:nvSpPr>
          <p:cNvPr id="7" name="TextBox 7"/>
          <p:cNvSpPr txBox="1"/>
          <p:nvPr/>
        </p:nvSpPr>
        <p:spPr>
          <a:xfrm>
            <a:off x="1390732" y="1805984"/>
            <a:ext cx="3790868" cy="847796"/>
          </a:xfrm>
          <a:prstGeom prst="rect">
            <a:avLst/>
          </a:prstGeom>
        </p:spPr>
        <p:txBody>
          <a:bodyPr wrap="square" lIns="0" tIns="0" rIns="0" bIns="0" rtlCol="0" anchor="t">
            <a:spAutoFit/>
          </a:bodyPr>
          <a:lstStyle/>
          <a:p>
            <a:pPr algn="ctr">
              <a:lnSpc>
                <a:spcPts val="7279"/>
              </a:lnSpc>
            </a:pPr>
            <a:r>
              <a:rPr lang="en-US" sz="4400" b="1" u="sng" dirty="0">
                <a:solidFill>
                  <a:srgbClr val="5E0980"/>
                </a:solidFill>
                <a:latin typeface="Canva Sans Bold"/>
                <a:ea typeface="Canva Sans Bold"/>
                <a:cs typeface="Canva Sans Bold"/>
                <a:sym typeface="Canva Sans Bold"/>
              </a:rPr>
              <a:t>Response</a:t>
            </a:r>
            <a:endParaRPr lang="en-US" sz="5199" b="1" u="sng" dirty="0">
              <a:solidFill>
                <a:srgbClr val="5E0980"/>
              </a:solidFill>
              <a:latin typeface="Canva Sans Bold"/>
              <a:ea typeface="Canva Sans Bold"/>
              <a:cs typeface="Canva Sans Bold"/>
              <a:sym typeface="Canva Sans Bold"/>
            </a:endParaRPr>
          </a:p>
        </p:txBody>
      </p:sp>
      <p:sp>
        <p:nvSpPr>
          <p:cNvPr id="10" name="TextBox 10"/>
          <p:cNvSpPr txBox="1"/>
          <p:nvPr/>
        </p:nvSpPr>
        <p:spPr>
          <a:xfrm>
            <a:off x="6358355" y="4225104"/>
            <a:ext cx="5139497" cy="5193729"/>
          </a:xfrm>
          <a:prstGeom prst="rect">
            <a:avLst/>
          </a:prstGeom>
        </p:spPr>
        <p:txBody>
          <a:bodyPr lIns="0" tIns="0" rIns="0" bIns="0" rtlCol="0" anchor="t">
            <a:spAutoFit/>
          </a:bodyPr>
          <a:lstStyle/>
          <a:p>
            <a:pPr algn="ctr">
              <a:lnSpc>
                <a:spcPts val="2664"/>
              </a:lnSpc>
              <a:spcBef>
                <a:spcPct val="0"/>
              </a:spcBef>
            </a:pPr>
            <a:r>
              <a:rPr lang="en-GB" sz="2400" dirty="0">
                <a:latin typeface="Canva Sans" panose="020B0604020202020204" charset="0"/>
              </a:rPr>
              <a:t>Barnardo’s supported the implementation of the West Midlands Police Trauma Informed Strategy and delivered training to various WMP departments including Force Contact, the Firearms Unit and the Public Protection Unit (PPU) to strengthen the trauma informed practices. </a:t>
            </a:r>
          </a:p>
          <a:p>
            <a:pPr algn="ctr">
              <a:lnSpc>
                <a:spcPts val="2664"/>
              </a:lnSpc>
              <a:spcBef>
                <a:spcPct val="0"/>
              </a:spcBef>
            </a:pPr>
            <a:endParaRPr lang="en-GB" sz="2400" dirty="0">
              <a:latin typeface="Canva Sans" panose="020B0604020202020204" charset="0"/>
            </a:endParaRPr>
          </a:p>
          <a:p>
            <a:pPr algn="ctr">
              <a:lnSpc>
                <a:spcPts val="2664"/>
              </a:lnSpc>
              <a:spcBef>
                <a:spcPct val="0"/>
              </a:spcBef>
            </a:pPr>
            <a:r>
              <a:rPr lang="en-GB" sz="2400" dirty="0">
                <a:latin typeface="Canva Sans" panose="020B0604020202020204" charset="0"/>
              </a:rPr>
              <a:t>Barnardo’s delivered</a:t>
            </a:r>
          </a:p>
          <a:p>
            <a:pPr algn="ctr">
              <a:lnSpc>
                <a:spcPts val="2664"/>
              </a:lnSpc>
              <a:spcBef>
                <a:spcPct val="0"/>
              </a:spcBef>
            </a:pPr>
            <a:r>
              <a:rPr lang="en-GB" sz="2400" dirty="0">
                <a:latin typeface="Canva Sans" panose="020B0604020202020204" charset="0"/>
              </a:rPr>
              <a:t>13 trauma aware policing sessions to </a:t>
            </a:r>
            <a:r>
              <a:rPr lang="en-GB" sz="2400" b="1" dirty="0">
                <a:latin typeface="Canva Sans" panose="020B0604020202020204" charset="0"/>
              </a:rPr>
              <a:t>286</a:t>
            </a:r>
            <a:r>
              <a:rPr lang="en-GB" sz="2400" dirty="0">
                <a:latin typeface="Canva Sans" panose="020B0604020202020204" charset="0"/>
              </a:rPr>
              <a:t> West Midlands Police officers this year. </a:t>
            </a:r>
          </a:p>
        </p:txBody>
      </p:sp>
      <p:sp>
        <p:nvSpPr>
          <p:cNvPr id="11" name="Freeform 11"/>
          <p:cNvSpPr/>
          <p:nvPr/>
        </p:nvSpPr>
        <p:spPr>
          <a:xfrm>
            <a:off x="13757259" y="3123285"/>
            <a:ext cx="3182556" cy="3023428"/>
          </a:xfrm>
          <a:custGeom>
            <a:avLst/>
            <a:gdLst/>
            <a:ahLst/>
            <a:cxnLst/>
            <a:rect l="l" t="t" r="r" b="b"/>
            <a:pathLst>
              <a:path w="3182556" h="3023428">
                <a:moveTo>
                  <a:pt x="0" y="0"/>
                </a:moveTo>
                <a:lnTo>
                  <a:pt x="3182556" y="0"/>
                </a:lnTo>
                <a:lnTo>
                  <a:pt x="3182556" y="3023428"/>
                </a:lnTo>
                <a:lnTo>
                  <a:pt x="0" y="302342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4" name="TextBox 10">
            <a:extLst>
              <a:ext uri="{FF2B5EF4-FFF2-40B4-BE49-F238E27FC236}">
                <a16:creationId xmlns:a16="http://schemas.microsoft.com/office/drawing/2014/main" id="{E8538BEE-BC88-5C71-909D-EA886188271A}"/>
              </a:ext>
            </a:extLst>
          </p:cNvPr>
          <p:cNvSpPr txBox="1"/>
          <p:nvPr/>
        </p:nvSpPr>
        <p:spPr>
          <a:xfrm>
            <a:off x="851430" y="6259138"/>
            <a:ext cx="4518198" cy="2872581"/>
          </a:xfrm>
          <a:prstGeom prst="rect">
            <a:avLst/>
          </a:prstGeom>
        </p:spPr>
        <p:txBody>
          <a:bodyPr lIns="0" tIns="0" rIns="0" bIns="0" rtlCol="0" anchor="t">
            <a:spAutoFit/>
          </a:bodyPr>
          <a:lstStyle/>
          <a:p>
            <a:pPr algn="ctr">
              <a:lnSpc>
                <a:spcPts val="2774"/>
              </a:lnSpc>
              <a:spcBef>
                <a:spcPct val="0"/>
              </a:spcBef>
            </a:pPr>
            <a:r>
              <a:rPr lang="en-US" sz="2400" dirty="0">
                <a:solidFill>
                  <a:srgbClr val="000000"/>
                </a:solidFill>
                <a:latin typeface="Canva Sans" panose="020B0604020202020204" charset="0"/>
                <a:ea typeface="Canva Sans"/>
                <a:cs typeface="Canva Sans"/>
                <a:sym typeface="Canva Sans"/>
              </a:rPr>
              <a:t>Funded support and provision for over </a:t>
            </a:r>
            <a:r>
              <a:rPr lang="en-US" sz="2400" b="1" dirty="0">
                <a:solidFill>
                  <a:srgbClr val="000000"/>
                </a:solidFill>
                <a:latin typeface="Canva Sans" panose="020B0604020202020204" charset="0"/>
                <a:ea typeface="Canva Sans Bold"/>
                <a:cs typeface="Canva Sans Bold"/>
                <a:sym typeface="Canva Sans Bold"/>
              </a:rPr>
              <a:t>1137 young people </a:t>
            </a:r>
            <a:r>
              <a:rPr lang="en-US" sz="2400" dirty="0">
                <a:solidFill>
                  <a:srgbClr val="000000"/>
                </a:solidFill>
                <a:latin typeface="Canva Sans" panose="020B0604020202020204" charset="0"/>
                <a:ea typeface="Canva Sans"/>
                <a:cs typeface="Canva Sans"/>
                <a:sym typeface="Canva Sans"/>
              </a:rPr>
              <a:t>in communities affected by </a:t>
            </a:r>
            <a:r>
              <a:rPr lang="en-US" sz="2400" dirty="0">
                <a:latin typeface="Canva Sans" panose="020B0604020202020204" charset="0"/>
              </a:rPr>
              <a:t>incidents of serious violence </a:t>
            </a:r>
            <a:r>
              <a:rPr lang="en-US" sz="2400" dirty="0">
                <a:solidFill>
                  <a:srgbClr val="000000"/>
                </a:solidFill>
                <a:latin typeface="Canva Sans" panose="020B0604020202020204" charset="0"/>
                <a:ea typeface="Canva Sans"/>
                <a:cs typeface="Canva Sans"/>
                <a:sym typeface="Canva Sans"/>
              </a:rPr>
              <a:t>to limit the onward transmission of violence. </a:t>
            </a:r>
            <a:endParaRPr lang="en-US" sz="2499" dirty="0">
              <a:solidFill>
                <a:srgbClr val="000000"/>
              </a:solidFill>
              <a:latin typeface="Canva Sans" panose="020B0604020202020204" charset="0"/>
              <a:ea typeface="Canva Sans"/>
              <a:cs typeface="Canva Sans"/>
              <a:sym typeface="Canva Sans"/>
            </a:endParaRPr>
          </a:p>
          <a:p>
            <a:pPr algn="ctr">
              <a:lnSpc>
                <a:spcPts val="2774"/>
              </a:lnSpc>
              <a:spcBef>
                <a:spcPct val="0"/>
              </a:spcBef>
            </a:pPr>
            <a:endParaRPr lang="en-US" sz="2499" dirty="0">
              <a:solidFill>
                <a:srgbClr val="000000"/>
              </a:solidFill>
              <a:latin typeface="Canva Sans"/>
              <a:ea typeface="Canva Sans"/>
              <a:cs typeface="Canva Sans"/>
              <a:sym typeface="Canva Sans"/>
            </a:endParaRPr>
          </a:p>
          <a:p>
            <a:pPr algn="ctr">
              <a:lnSpc>
                <a:spcPts val="2774"/>
              </a:lnSpc>
              <a:spcBef>
                <a:spcPct val="0"/>
              </a:spcBef>
            </a:pPr>
            <a:endParaRPr lang="en-US" sz="2499" dirty="0">
              <a:solidFill>
                <a:srgbClr val="000000"/>
              </a:solidFill>
              <a:latin typeface="Canva Sans"/>
              <a:ea typeface="Canva Sans"/>
              <a:cs typeface="Canva Sans"/>
              <a:sym typeface="Canva Sans"/>
            </a:endParaRPr>
          </a:p>
        </p:txBody>
      </p:sp>
      <p:sp>
        <p:nvSpPr>
          <p:cNvPr id="15" name="Freeform 4">
            <a:extLst>
              <a:ext uri="{FF2B5EF4-FFF2-40B4-BE49-F238E27FC236}">
                <a16:creationId xmlns:a16="http://schemas.microsoft.com/office/drawing/2014/main" id="{2D63AE11-6923-230A-C671-88E63C2A4E2C}"/>
              </a:ext>
            </a:extLst>
          </p:cNvPr>
          <p:cNvSpPr/>
          <p:nvPr/>
        </p:nvSpPr>
        <p:spPr>
          <a:xfrm>
            <a:off x="1683831" y="2731105"/>
            <a:ext cx="3123339" cy="3023429"/>
          </a:xfrm>
          <a:custGeom>
            <a:avLst/>
            <a:gdLst/>
            <a:ahLst/>
            <a:cxnLst/>
            <a:rect l="l" t="t" r="r" b="b"/>
            <a:pathLst>
              <a:path w="3392479" h="3277983">
                <a:moveTo>
                  <a:pt x="0" y="0"/>
                </a:moveTo>
                <a:lnTo>
                  <a:pt x="3392479" y="0"/>
                </a:lnTo>
                <a:lnTo>
                  <a:pt x="3392479" y="3277983"/>
                </a:lnTo>
                <a:lnTo>
                  <a:pt x="0" y="3277983"/>
                </a:lnTo>
                <a:lnTo>
                  <a:pt x="0" y="0"/>
                </a:lnTo>
                <a:close/>
              </a:path>
            </a:pathLst>
          </a:custGeom>
          <a:blipFill>
            <a:blip r:embed="rId7"/>
            <a:stretch>
              <a:fillRect/>
            </a:stretch>
          </a:blipFill>
        </p:spPr>
        <p:txBody>
          <a:bodyPr/>
          <a:lstStyle/>
          <a:p>
            <a:endParaRPr lang="en-GB" dirty="0"/>
          </a:p>
        </p:txBody>
      </p:sp>
      <p:sp>
        <p:nvSpPr>
          <p:cNvPr id="16" name="TextBox 12">
            <a:extLst>
              <a:ext uri="{FF2B5EF4-FFF2-40B4-BE49-F238E27FC236}">
                <a16:creationId xmlns:a16="http://schemas.microsoft.com/office/drawing/2014/main" id="{37566F1C-0F25-7C7A-7224-8B86083D9CBB}"/>
              </a:ext>
            </a:extLst>
          </p:cNvPr>
          <p:cNvSpPr txBox="1"/>
          <p:nvPr/>
        </p:nvSpPr>
        <p:spPr>
          <a:xfrm>
            <a:off x="12122149" y="1786383"/>
            <a:ext cx="6257411" cy="1020921"/>
          </a:xfrm>
          <a:prstGeom prst="rect">
            <a:avLst/>
          </a:prstGeom>
        </p:spPr>
        <p:txBody>
          <a:bodyPr lIns="0" tIns="0" rIns="0" bIns="0" rtlCol="0" anchor="t">
            <a:spAutoFit/>
          </a:bodyPr>
          <a:lstStyle/>
          <a:p>
            <a:pPr algn="ctr">
              <a:lnSpc>
                <a:spcPts val="3884"/>
              </a:lnSpc>
              <a:spcBef>
                <a:spcPct val="0"/>
              </a:spcBef>
            </a:pPr>
            <a:r>
              <a:rPr lang="en-US" sz="4400" b="1" u="sng" spc="188" dirty="0">
                <a:solidFill>
                  <a:srgbClr val="6C2B89"/>
                </a:solidFill>
                <a:latin typeface="Canva Sans Bold"/>
                <a:ea typeface="Canva Sans Bold"/>
                <a:cs typeface="Canva Sans Bold"/>
                <a:sym typeface="Canva Sans Bold"/>
              </a:rPr>
              <a:t>Habitual Knife Carrier Programme</a:t>
            </a:r>
          </a:p>
        </p:txBody>
      </p:sp>
      <p:sp>
        <p:nvSpPr>
          <p:cNvPr id="18" name="TextBox 17">
            <a:extLst>
              <a:ext uri="{FF2B5EF4-FFF2-40B4-BE49-F238E27FC236}">
                <a16:creationId xmlns:a16="http://schemas.microsoft.com/office/drawing/2014/main" id="{A352C1E0-51B5-ABB0-6792-7C2A8010FC7B}"/>
              </a:ext>
            </a:extLst>
          </p:cNvPr>
          <p:cNvSpPr txBox="1"/>
          <p:nvPr/>
        </p:nvSpPr>
        <p:spPr>
          <a:xfrm>
            <a:off x="13018557" y="6500794"/>
            <a:ext cx="4568052" cy="2964914"/>
          </a:xfrm>
          <a:prstGeom prst="rect">
            <a:avLst/>
          </a:prstGeom>
          <a:noFill/>
        </p:spPr>
        <p:txBody>
          <a:bodyPr wrap="square">
            <a:spAutoFit/>
          </a:bodyPr>
          <a:lstStyle/>
          <a:p>
            <a:pPr algn="ctr">
              <a:lnSpc>
                <a:spcPts val="2775"/>
              </a:lnSpc>
            </a:pPr>
            <a:r>
              <a:rPr lang="en-US" sz="2400" b="1" dirty="0">
                <a:solidFill>
                  <a:srgbClr val="000000"/>
                </a:solidFill>
                <a:latin typeface="Canva Sans Bold"/>
                <a:ea typeface="Canva Sans"/>
                <a:cs typeface="Canva Sans"/>
                <a:sym typeface="Canva Sans Bold"/>
              </a:rPr>
              <a:t>29</a:t>
            </a:r>
            <a:r>
              <a:rPr lang="en-US" sz="2400" dirty="0">
                <a:solidFill>
                  <a:srgbClr val="000000"/>
                </a:solidFill>
                <a:latin typeface="Canva Sans"/>
                <a:ea typeface="Canva Sans"/>
                <a:cs typeface="Canva Sans"/>
                <a:sym typeface="Canva Sans"/>
              </a:rPr>
              <a:t> young people supported through the </a:t>
            </a:r>
            <a:r>
              <a:rPr lang="en-US" sz="2400" b="1" dirty="0">
                <a:solidFill>
                  <a:srgbClr val="000000"/>
                </a:solidFill>
                <a:latin typeface="Canva Sans Bold"/>
                <a:ea typeface="Canva Sans Bold"/>
                <a:cs typeface="Canva Sans Bold"/>
                <a:sym typeface="Canva Sans Bold"/>
              </a:rPr>
              <a:t>Habitual Knife Carrier </a:t>
            </a:r>
            <a:r>
              <a:rPr lang="en-US" sz="2400" dirty="0">
                <a:solidFill>
                  <a:srgbClr val="000000"/>
                </a:solidFill>
                <a:latin typeface="Canva Sans"/>
                <a:ea typeface="Canva Sans"/>
                <a:cs typeface="Canva Sans"/>
                <a:sym typeface="Canva Sans"/>
              </a:rPr>
              <a:t>work which is led by </a:t>
            </a:r>
            <a:r>
              <a:rPr lang="en-US" sz="2400" b="1" dirty="0">
                <a:solidFill>
                  <a:srgbClr val="000000"/>
                </a:solidFill>
                <a:latin typeface="Canva Sans Bold"/>
                <a:ea typeface="Canva Sans Bold"/>
                <a:cs typeface="Canva Sans Bold"/>
                <a:sym typeface="Canva Sans Bold"/>
              </a:rPr>
              <a:t>West Midlands Police</a:t>
            </a:r>
            <a:r>
              <a:rPr lang="en-US" sz="2400" dirty="0">
                <a:solidFill>
                  <a:srgbClr val="000000"/>
                </a:solidFill>
                <a:latin typeface="Canva Sans"/>
                <a:ea typeface="Canva Sans"/>
                <a:cs typeface="Canva Sans"/>
                <a:sym typeface="Canva Sans"/>
              </a:rPr>
              <a:t>, supported via the VRP for anyone under the age of 18 who has carried a knife twice or more in a 12-month period.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D1D0D-0C14-825D-FF5C-CCBFE94E9FA9}"/>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26C5D27B-1A59-C457-B00D-F64A5131194D}"/>
              </a:ext>
            </a:extLst>
          </p:cNvPr>
          <p:cNvSpPr>
            <a:spLocks noGrp="1" noRot="1" noMove="1" noResize="1" noEditPoints="1" noAdjustHandles="1" noChangeArrowheads="1" noChangeShapeType="1"/>
          </p:cNvSpPr>
          <p:nvPr/>
        </p:nvSpPr>
        <p:spPr>
          <a:xfrm>
            <a:off x="4262175" y="-11776"/>
            <a:ext cx="14025825" cy="10287000"/>
          </a:xfrm>
          <a:custGeom>
            <a:avLst/>
            <a:gdLst/>
            <a:ahLst/>
            <a:cxnLst/>
            <a:rect l="l" t="t" r="r" b="b"/>
            <a:pathLst>
              <a:path w="14025825" h="10287000">
                <a:moveTo>
                  <a:pt x="0" y="0"/>
                </a:moveTo>
                <a:lnTo>
                  <a:pt x="14025825" y="0"/>
                </a:lnTo>
                <a:lnTo>
                  <a:pt x="14025825" y="10287000"/>
                </a:lnTo>
                <a:lnTo>
                  <a:pt x="0" y="10287000"/>
                </a:lnTo>
                <a:lnTo>
                  <a:pt x="0" y="0"/>
                </a:lnTo>
                <a:close/>
              </a:path>
            </a:pathLst>
          </a:custGeom>
          <a:blipFill>
            <a:blip r:embed="rId3"/>
            <a:stretch>
              <a:fillRect l="-31894" t="-6177" r="-6548"/>
            </a:stretch>
          </a:blipFill>
        </p:spPr>
        <p:txBody>
          <a:bodyPr/>
          <a:lstStyle/>
          <a:p>
            <a:endParaRPr lang="en-GB" dirty="0"/>
          </a:p>
        </p:txBody>
      </p:sp>
      <p:sp>
        <p:nvSpPr>
          <p:cNvPr id="2" name="Freeform 2">
            <a:extLst>
              <a:ext uri="{FF2B5EF4-FFF2-40B4-BE49-F238E27FC236}">
                <a16:creationId xmlns:a16="http://schemas.microsoft.com/office/drawing/2014/main" id="{E93C28D9-5BF6-78BE-CF54-661B9A38ADBA}"/>
              </a:ext>
            </a:extLst>
          </p:cNvPr>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6" name="TextBox 6">
            <a:extLst>
              <a:ext uri="{FF2B5EF4-FFF2-40B4-BE49-F238E27FC236}">
                <a16:creationId xmlns:a16="http://schemas.microsoft.com/office/drawing/2014/main" id="{35D9A1A9-4B4E-149E-D6BF-4E5E423B6AB3}"/>
              </a:ext>
            </a:extLst>
          </p:cNvPr>
          <p:cNvSpPr txBox="1"/>
          <p:nvPr/>
        </p:nvSpPr>
        <p:spPr>
          <a:xfrm>
            <a:off x="-3200400" y="38100"/>
            <a:ext cx="14123456" cy="931508"/>
          </a:xfrm>
          <a:prstGeom prst="rect">
            <a:avLst/>
          </a:prstGeom>
        </p:spPr>
        <p:txBody>
          <a:bodyPr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Local Area Update</a:t>
            </a:r>
          </a:p>
        </p:txBody>
      </p:sp>
      <p:sp>
        <p:nvSpPr>
          <p:cNvPr id="14" name="TextBox 10">
            <a:extLst>
              <a:ext uri="{FF2B5EF4-FFF2-40B4-BE49-F238E27FC236}">
                <a16:creationId xmlns:a16="http://schemas.microsoft.com/office/drawing/2014/main" id="{16CFFF75-E731-D6EF-144A-98BC52112482}"/>
              </a:ext>
            </a:extLst>
          </p:cNvPr>
          <p:cNvSpPr txBox="1"/>
          <p:nvPr/>
        </p:nvSpPr>
        <p:spPr>
          <a:xfrm>
            <a:off x="2728799" y="4916401"/>
            <a:ext cx="3509337" cy="3877985"/>
          </a:xfrm>
          <a:prstGeom prst="rect">
            <a:avLst/>
          </a:prstGeom>
        </p:spPr>
        <p:txBody>
          <a:bodyPr wrap="square" lIns="0" tIns="0" rIns="0" bIns="0" rtlCol="0" anchor="t">
            <a:spAutoFit/>
          </a:bodyPr>
          <a:lstStyle/>
          <a:p>
            <a:pPr algn="ctr">
              <a:spcBef>
                <a:spcPct val="0"/>
              </a:spcBef>
            </a:pPr>
            <a:r>
              <a:rPr lang="en-GB" sz="2800" dirty="0">
                <a:latin typeface="Canva Sans" panose="020B0604020202020204" charset="0"/>
              </a:rPr>
              <a:t>VRP funded local projects provided vital support and intervention to </a:t>
            </a:r>
            <a:r>
              <a:rPr lang="en-GB" sz="2800" b="1" dirty="0">
                <a:latin typeface="Canva Sans" panose="020B0604020202020204" charset="0"/>
              </a:rPr>
              <a:t>34,459</a:t>
            </a:r>
            <a:r>
              <a:rPr lang="en-GB" sz="2800" dirty="0">
                <a:latin typeface="Canva Sans" panose="020B0604020202020204" charset="0"/>
              </a:rPr>
              <a:t> children and young people. </a:t>
            </a:r>
          </a:p>
          <a:p>
            <a:pPr algn="ctr">
              <a:spcBef>
                <a:spcPct val="0"/>
              </a:spcBef>
            </a:pPr>
            <a:endParaRPr lang="en-GB" sz="2800" dirty="0">
              <a:latin typeface="Canva Sans" panose="020B0604020202020204" charset="0"/>
            </a:endParaRPr>
          </a:p>
          <a:p>
            <a:pPr algn="ctr">
              <a:spcBef>
                <a:spcPct val="0"/>
              </a:spcBef>
            </a:pPr>
            <a:endParaRPr lang="en-US" sz="2800" dirty="0">
              <a:solidFill>
                <a:srgbClr val="000000"/>
              </a:solidFill>
              <a:latin typeface="Canva Sans"/>
              <a:ea typeface="Canva Sans"/>
              <a:cs typeface="Canva Sans"/>
              <a:sym typeface="Canva Sans"/>
            </a:endParaRPr>
          </a:p>
          <a:p>
            <a:pPr algn="ctr">
              <a:spcBef>
                <a:spcPct val="0"/>
              </a:spcBef>
            </a:pPr>
            <a:endParaRPr lang="en-US" sz="2800" dirty="0">
              <a:solidFill>
                <a:srgbClr val="000000"/>
              </a:solidFill>
              <a:latin typeface="Canva Sans"/>
              <a:ea typeface="Canva Sans"/>
              <a:cs typeface="Canva Sans"/>
              <a:sym typeface="Canva Sans"/>
            </a:endParaRPr>
          </a:p>
        </p:txBody>
      </p:sp>
      <p:sp>
        <p:nvSpPr>
          <p:cNvPr id="15" name="Freeform 4">
            <a:extLst>
              <a:ext uri="{FF2B5EF4-FFF2-40B4-BE49-F238E27FC236}">
                <a16:creationId xmlns:a16="http://schemas.microsoft.com/office/drawing/2014/main" id="{B72DA962-7724-F468-12D2-3CFFE2EF5F51}"/>
              </a:ext>
            </a:extLst>
          </p:cNvPr>
          <p:cNvSpPr/>
          <p:nvPr/>
        </p:nvSpPr>
        <p:spPr>
          <a:xfrm>
            <a:off x="2754199" y="1104900"/>
            <a:ext cx="3509338" cy="3231654"/>
          </a:xfrm>
          <a:custGeom>
            <a:avLst/>
            <a:gdLst/>
            <a:ahLst/>
            <a:cxnLst/>
            <a:rect l="l" t="t" r="r" b="b"/>
            <a:pathLst>
              <a:path w="3392479" h="3277983">
                <a:moveTo>
                  <a:pt x="0" y="0"/>
                </a:moveTo>
                <a:lnTo>
                  <a:pt x="3392479" y="0"/>
                </a:lnTo>
                <a:lnTo>
                  <a:pt x="3392479" y="3277983"/>
                </a:lnTo>
                <a:lnTo>
                  <a:pt x="0" y="3277983"/>
                </a:lnTo>
                <a:lnTo>
                  <a:pt x="0" y="0"/>
                </a:lnTo>
                <a:close/>
              </a:path>
            </a:pathLst>
          </a:custGeom>
          <a:blipFill>
            <a:blip r:embed="rId5"/>
            <a:stretch>
              <a:fillRect/>
            </a:stretch>
          </a:blipFill>
        </p:spPr>
        <p:txBody>
          <a:bodyPr/>
          <a:lstStyle/>
          <a:p>
            <a:endParaRPr lang="en-GB" dirty="0"/>
          </a:p>
        </p:txBody>
      </p:sp>
      <p:sp>
        <p:nvSpPr>
          <p:cNvPr id="26" name="TextBox 25">
            <a:extLst>
              <a:ext uri="{FF2B5EF4-FFF2-40B4-BE49-F238E27FC236}">
                <a16:creationId xmlns:a16="http://schemas.microsoft.com/office/drawing/2014/main" id="{DB38C0D8-1F6C-8B0C-1F5B-9DE962EF5DB3}"/>
              </a:ext>
            </a:extLst>
          </p:cNvPr>
          <p:cNvSpPr txBox="1"/>
          <p:nvPr/>
        </p:nvSpPr>
        <p:spPr>
          <a:xfrm>
            <a:off x="7545881" y="5033725"/>
            <a:ext cx="3833319" cy="3539430"/>
          </a:xfrm>
          <a:prstGeom prst="rect">
            <a:avLst/>
          </a:prstGeom>
          <a:noFill/>
        </p:spPr>
        <p:txBody>
          <a:bodyPr wrap="square">
            <a:spAutoFit/>
          </a:bodyPr>
          <a:lstStyle/>
          <a:p>
            <a:pPr algn="ctr">
              <a:spcBef>
                <a:spcPct val="0"/>
              </a:spcBef>
            </a:pPr>
            <a:r>
              <a:rPr lang="en-GB" sz="2800" b="1" dirty="0">
                <a:latin typeface="Canva Sans" panose="020B0604020202020204" charset="0"/>
              </a:rPr>
              <a:t>1189</a:t>
            </a:r>
            <a:r>
              <a:rPr lang="en-GB" sz="2800" dirty="0">
                <a:latin typeface="Canva Sans" panose="020B0604020202020204" charset="0"/>
              </a:rPr>
              <a:t> professionals attended workforce development training funded by the VRP, to strengthen their work in violence prevention.</a:t>
            </a:r>
            <a:endParaRPr lang="en-US" sz="2800" dirty="0">
              <a:solidFill>
                <a:srgbClr val="000000"/>
              </a:solidFill>
              <a:latin typeface="Canva Sans" panose="020B0604020202020204" charset="0"/>
              <a:ea typeface="Canva Sans"/>
              <a:cs typeface="Canva Sans"/>
              <a:sym typeface="Canva Sans"/>
            </a:endParaRPr>
          </a:p>
        </p:txBody>
      </p:sp>
      <p:sp>
        <p:nvSpPr>
          <p:cNvPr id="27" name="Freeform 7">
            <a:extLst>
              <a:ext uri="{FF2B5EF4-FFF2-40B4-BE49-F238E27FC236}">
                <a16:creationId xmlns:a16="http://schemas.microsoft.com/office/drawing/2014/main" id="{14BF10BA-CB88-CC93-71E0-705FF0DE2C3A}"/>
              </a:ext>
            </a:extLst>
          </p:cNvPr>
          <p:cNvSpPr/>
          <p:nvPr/>
        </p:nvSpPr>
        <p:spPr>
          <a:xfrm>
            <a:off x="8253791" y="1333500"/>
            <a:ext cx="2514071" cy="3142589"/>
          </a:xfrm>
          <a:custGeom>
            <a:avLst/>
            <a:gdLst/>
            <a:ahLst/>
            <a:cxnLst/>
            <a:rect l="l" t="t" r="r" b="b"/>
            <a:pathLst>
              <a:path w="2514071" h="3142589">
                <a:moveTo>
                  <a:pt x="0" y="0"/>
                </a:moveTo>
                <a:lnTo>
                  <a:pt x="2514071" y="0"/>
                </a:lnTo>
                <a:lnTo>
                  <a:pt x="2514071" y="3142588"/>
                </a:lnTo>
                <a:lnTo>
                  <a:pt x="0" y="314258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9" name="TextBox 28">
            <a:extLst>
              <a:ext uri="{FF2B5EF4-FFF2-40B4-BE49-F238E27FC236}">
                <a16:creationId xmlns:a16="http://schemas.microsoft.com/office/drawing/2014/main" id="{79D5D6E0-26E3-6C3A-230F-8B0F32BA25F6}"/>
              </a:ext>
            </a:extLst>
          </p:cNvPr>
          <p:cNvSpPr txBox="1"/>
          <p:nvPr/>
        </p:nvSpPr>
        <p:spPr>
          <a:xfrm>
            <a:off x="12049865" y="4111155"/>
            <a:ext cx="5177156" cy="6124754"/>
          </a:xfrm>
          <a:prstGeom prst="rect">
            <a:avLst/>
          </a:prstGeom>
          <a:noFill/>
        </p:spPr>
        <p:txBody>
          <a:bodyPr wrap="square">
            <a:spAutoFit/>
          </a:bodyPr>
          <a:lstStyle/>
          <a:p>
            <a:endParaRPr lang="en-GB" sz="2800" dirty="0">
              <a:latin typeface="Canva Sans" panose="020B0604020202020204" charset="0"/>
            </a:endParaRPr>
          </a:p>
          <a:p>
            <a:pPr algn="ctr"/>
            <a:r>
              <a:rPr lang="en-GB" sz="2800" b="1" dirty="0">
                <a:latin typeface="Canva Sans" panose="020B0604020202020204" charset="0"/>
              </a:rPr>
              <a:t>VRP Summer Mitigation Funding </a:t>
            </a:r>
            <a:r>
              <a:rPr lang="en-GB" sz="2800" dirty="0">
                <a:latin typeface="Canva Sans" panose="020B0604020202020204" charset="0"/>
              </a:rPr>
              <a:t>enabled local areas to plan and implement initiatives that aim to reduce the risk of summer violence spikes and sustain activity through school holidays.</a:t>
            </a:r>
          </a:p>
          <a:p>
            <a:pPr algn="ctr"/>
            <a:endParaRPr lang="en-GB" sz="2800" dirty="0">
              <a:latin typeface="Canva Sans" panose="020B0604020202020204" charset="0"/>
            </a:endParaRPr>
          </a:p>
          <a:p>
            <a:pPr algn="ctr"/>
            <a:r>
              <a:rPr lang="en-GB" sz="2800" dirty="0">
                <a:latin typeface="Canva Sans" panose="020B0604020202020204" charset="0"/>
              </a:rPr>
              <a:t>Place based funded projects delivered during school holiday supported over </a:t>
            </a:r>
            <a:r>
              <a:rPr lang="en-GB" sz="2800" b="1" dirty="0">
                <a:latin typeface="Canva Sans" panose="020B0604020202020204" charset="0"/>
              </a:rPr>
              <a:t>2250 </a:t>
            </a:r>
            <a:r>
              <a:rPr lang="en-GB" sz="2800" dirty="0">
                <a:latin typeface="Canva Sans" panose="020B0604020202020204" charset="0"/>
              </a:rPr>
              <a:t>young people. </a:t>
            </a:r>
          </a:p>
          <a:p>
            <a:pPr algn="ctr"/>
            <a:endParaRPr lang="en-GB" sz="2800" dirty="0">
              <a:latin typeface="Canva Sans" panose="020B0604020202020204" charset="0"/>
            </a:endParaRPr>
          </a:p>
        </p:txBody>
      </p:sp>
      <p:sp>
        <p:nvSpPr>
          <p:cNvPr id="30" name="Freeform 7">
            <a:extLst>
              <a:ext uri="{FF2B5EF4-FFF2-40B4-BE49-F238E27FC236}">
                <a16:creationId xmlns:a16="http://schemas.microsoft.com/office/drawing/2014/main" id="{C67BFF11-63D5-3480-DFB3-1441C72D3E17}"/>
              </a:ext>
            </a:extLst>
          </p:cNvPr>
          <p:cNvSpPr/>
          <p:nvPr/>
        </p:nvSpPr>
        <p:spPr>
          <a:xfrm>
            <a:off x="13350678" y="1371804"/>
            <a:ext cx="2803722" cy="2857296"/>
          </a:xfrm>
          <a:custGeom>
            <a:avLst/>
            <a:gdLst/>
            <a:ahLst/>
            <a:cxnLst/>
            <a:rect l="l" t="t" r="r" b="b"/>
            <a:pathLst>
              <a:path w="2803722" h="2857296">
                <a:moveTo>
                  <a:pt x="0" y="0"/>
                </a:moveTo>
                <a:lnTo>
                  <a:pt x="2803722" y="0"/>
                </a:lnTo>
                <a:lnTo>
                  <a:pt x="2803722" y="2857296"/>
                </a:lnTo>
                <a:lnTo>
                  <a:pt x="0" y="285729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Tree>
    <p:extLst>
      <p:ext uri="{BB962C8B-B14F-4D97-AF65-F5344CB8AC3E}">
        <p14:creationId xmlns:p14="http://schemas.microsoft.com/office/powerpoint/2010/main" val="13153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3E67-AF57-76AE-C67F-63F94E92A93A}"/>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1C9BC126-D8C8-891D-34E3-566371FAC2EB}"/>
              </a:ext>
            </a:extLst>
          </p:cNvPr>
          <p:cNvSpPr>
            <a:spLocks noGrp="1" noRot="1" noMove="1" noResize="1" noEditPoints="1" noAdjustHandles="1" noChangeArrowheads="1" noChangeShapeType="1"/>
          </p:cNvSpPr>
          <p:nvPr/>
        </p:nvSpPr>
        <p:spPr>
          <a:xfrm>
            <a:off x="4262175" y="-11776"/>
            <a:ext cx="14025825" cy="10287000"/>
          </a:xfrm>
          <a:custGeom>
            <a:avLst/>
            <a:gdLst/>
            <a:ahLst/>
            <a:cxnLst/>
            <a:rect l="l" t="t" r="r" b="b"/>
            <a:pathLst>
              <a:path w="14025825" h="10287000">
                <a:moveTo>
                  <a:pt x="0" y="0"/>
                </a:moveTo>
                <a:lnTo>
                  <a:pt x="14025825" y="0"/>
                </a:lnTo>
                <a:lnTo>
                  <a:pt x="14025825" y="10287000"/>
                </a:lnTo>
                <a:lnTo>
                  <a:pt x="0" y="10287000"/>
                </a:lnTo>
                <a:lnTo>
                  <a:pt x="0" y="0"/>
                </a:lnTo>
                <a:close/>
              </a:path>
            </a:pathLst>
          </a:custGeom>
          <a:blipFill>
            <a:blip r:embed="rId3"/>
            <a:stretch>
              <a:fillRect l="-31894" t="-6177" r="-6548"/>
            </a:stretch>
          </a:blipFill>
        </p:spPr>
        <p:txBody>
          <a:bodyPr/>
          <a:lstStyle/>
          <a:p>
            <a:endParaRPr lang="en-GB" dirty="0"/>
          </a:p>
        </p:txBody>
      </p:sp>
      <p:sp>
        <p:nvSpPr>
          <p:cNvPr id="2" name="Freeform 2">
            <a:extLst>
              <a:ext uri="{FF2B5EF4-FFF2-40B4-BE49-F238E27FC236}">
                <a16:creationId xmlns:a16="http://schemas.microsoft.com/office/drawing/2014/main" id="{466D586B-3F14-5FC9-51A3-D2403DD28698}"/>
              </a:ext>
            </a:extLst>
          </p:cNvPr>
          <p:cNvSpPr/>
          <p:nvPr/>
        </p:nvSpPr>
        <p:spPr>
          <a:xfrm>
            <a:off x="5873374" y="2953560"/>
            <a:ext cx="5638800" cy="21781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6" name="TextBox 6">
            <a:extLst>
              <a:ext uri="{FF2B5EF4-FFF2-40B4-BE49-F238E27FC236}">
                <a16:creationId xmlns:a16="http://schemas.microsoft.com/office/drawing/2014/main" id="{A01B2DB3-0F22-08FE-1AC1-CB9BF9349099}"/>
              </a:ext>
            </a:extLst>
          </p:cNvPr>
          <p:cNvSpPr txBox="1"/>
          <p:nvPr/>
        </p:nvSpPr>
        <p:spPr>
          <a:xfrm>
            <a:off x="2145792" y="5433325"/>
            <a:ext cx="13093964" cy="824906"/>
          </a:xfrm>
          <a:prstGeom prst="rect">
            <a:avLst/>
          </a:prstGeom>
        </p:spPr>
        <p:txBody>
          <a:bodyPr wrap="square" lIns="0" tIns="0" rIns="0" bIns="0" rtlCol="0" anchor="t">
            <a:spAutoFit/>
          </a:bodyPr>
          <a:lstStyle/>
          <a:p>
            <a:pPr algn="ctr">
              <a:lnSpc>
                <a:spcPts val="7215"/>
              </a:lnSpc>
              <a:spcBef>
                <a:spcPct val="0"/>
              </a:spcBef>
            </a:pPr>
            <a:r>
              <a:rPr lang="en-US" sz="4000" b="1" u="sng" dirty="0">
                <a:solidFill>
                  <a:srgbClr val="000000"/>
                </a:solidFill>
                <a:latin typeface="Canva Sans Bold"/>
                <a:ea typeface="Canva Sans Bold"/>
                <a:cs typeface="Canva Sans Bold"/>
                <a:sym typeface="Canva Sans Bold"/>
                <a:hlinkClick r:id="rId5"/>
              </a:rPr>
              <a:t>E: vrp@westmidlands.police.uk</a:t>
            </a:r>
            <a:r>
              <a:rPr lang="en-US" sz="4000" b="1" u="sng" dirty="0">
                <a:solidFill>
                  <a:srgbClr val="000000"/>
                </a:solidFill>
                <a:latin typeface="Canva Sans Bold"/>
                <a:ea typeface="Canva Sans Bold"/>
                <a:cs typeface="Canva Sans Bold"/>
                <a:sym typeface="Canva Sans Bold"/>
              </a:rPr>
              <a:t> </a:t>
            </a:r>
          </a:p>
        </p:txBody>
      </p:sp>
      <p:sp>
        <p:nvSpPr>
          <p:cNvPr id="14" name="TextBox 10">
            <a:extLst>
              <a:ext uri="{FF2B5EF4-FFF2-40B4-BE49-F238E27FC236}">
                <a16:creationId xmlns:a16="http://schemas.microsoft.com/office/drawing/2014/main" id="{64F370C4-6668-C85F-1573-FD162378C818}"/>
              </a:ext>
            </a:extLst>
          </p:cNvPr>
          <p:cNvSpPr txBox="1"/>
          <p:nvPr/>
        </p:nvSpPr>
        <p:spPr>
          <a:xfrm>
            <a:off x="3362100" y="5845778"/>
            <a:ext cx="3509337" cy="1077218"/>
          </a:xfrm>
          <a:prstGeom prst="rect">
            <a:avLst/>
          </a:prstGeom>
        </p:spPr>
        <p:txBody>
          <a:bodyPr wrap="square" lIns="0" tIns="0" rIns="0" bIns="0" rtlCol="0" anchor="t">
            <a:spAutoFit/>
          </a:bodyPr>
          <a:lstStyle/>
          <a:p>
            <a:pPr algn="ctr">
              <a:lnSpc>
                <a:spcPts val="2774"/>
              </a:lnSpc>
              <a:spcBef>
                <a:spcPct val="0"/>
              </a:spcBef>
            </a:pPr>
            <a:endParaRPr lang="en-GB" sz="2400" dirty="0">
              <a:latin typeface="Canva Sans" panose="020B0604020202020204" charset="0"/>
            </a:endParaRPr>
          </a:p>
          <a:p>
            <a:pPr algn="ctr">
              <a:lnSpc>
                <a:spcPts val="2774"/>
              </a:lnSpc>
              <a:spcBef>
                <a:spcPct val="0"/>
              </a:spcBef>
            </a:pPr>
            <a:endParaRPr lang="en-US" sz="2499" dirty="0">
              <a:solidFill>
                <a:srgbClr val="000000"/>
              </a:solidFill>
              <a:latin typeface="Canva Sans"/>
              <a:ea typeface="Canva Sans"/>
              <a:cs typeface="Canva Sans"/>
              <a:sym typeface="Canva Sans"/>
            </a:endParaRPr>
          </a:p>
          <a:p>
            <a:pPr algn="ctr">
              <a:lnSpc>
                <a:spcPts val="2774"/>
              </a:lnSpc>
              <a:spcBef>
                <a:spcPct val="0"/>
              </a:spcBef>
            </a:pPr>
            <a:endParaRPr lang="en-US" sz="2499" dirty="0">
              <a:solidFill>
                <a:srgbClr val="000000"/>
              </a:solidFill>
              <a:latin typeface="Canva Sans"/>
              <a:ea typeface="Canva Sans"/>
              <a:cs typeface="Canva Sans"/>
              <a:sym typeface="Canva Sans"/>
            </a:endParaRPr>
          </a:p>
        </p:txBody>
      </p:sp>
    </p:spTree>
    <p:extLst>
      <p:ext uri="{BB962C8B-B14F-4D97-AF65-F5344CB8AC3E}">
        <p14:creationId xmlns:p14="http://schemas.microsoft.com/office/powerpoint/2010/main" val="321435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36255"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TextBox 3"/>
          <p:cNvSpPr txBox="1"/>
          <p:nvPr/>
        </p:nvSpPr>
        <p:spPr>
          <a:xfrm>
            <a:off x="1773587" y="514350"/>
            <a:ext cx="14740826" cy="8392041"/>
          </a:xfrm>
          <a:prstGeom prst="rect">
            <a:avLst/>
          </a:prstGeom>
        </p:spPr>
        <p:txBody>
          <a:bodyPr lIns="0" tIns="0" rIns="0" bIns="0" rtlCol="0" anchor="t">
            <a:spAutoFit/>
          </a:bodyPr>
          <a:lstStyle/>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Infographic - VRP Reach – End of Year Summary 25/26</a:t>
            </a: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End of Year Serious Youth Violence Trends</a:t>
            </a:r>
          </a:p>
          <a:p>
            <a:pPr marL="728980" lvl="1" indent="-364490">
              <a:lnSpc>
                <a:spcPts val="4052"/>
              </a:lnSpc>
              <a:buAutoNum type="arabicPeriod"/>
            </a:pPr>
            <a:r>
              <a:rPr lang="en-US" sz="3350" spc="266" dirty="0">
                <a:solidFill>
                  <a:srgbClr val="000000"/>
                </a:solidFill>
                <a:latin typeface="Canva Sans"/>
                <a:ea typeface="Canva Sans"/>
                <a:cs typeface="Canva Sans"/>
                <a:sym typeface="Canva Sans"/>
              </a:rPr>
              <a:t>    Young Futures Prevention Panels (YFPP)</a:t>
            </a:r>
            <a:endParaRPr lang="en-US" sz="3350" spc="266" dirty="0">
              <a:solidFill>
                <a:srgbClr val="000000"/>
              </a:solidFill>
              <a:latin typeface="Canva Sans"/>
              <a:ea typeface="Canva Sans"/>
              <a:cs typeface="Canva Sans"/>
            </a:endParaRP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Data &amp; Evaluation</a:t>
            </a: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Education</a:t>
            </a: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Parents and Carers</a:t>
            </a: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My Tomorrow</a:t>
            </a: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Change Makers</a:t>
            </a: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Faith and Community Engagement</a:t>
            </a:r>
          </a:p>
          <a:p>
            <a:pPr marL="729129" lvl="1" indent="-364564">
              <a:lnSpc>
                <a:spcPts val="4052"/>
              </a:lnSpc>
              <a:buAutoNum type="arabicPeriod"/>
            </a:pPr>
            <a:r>
              <a:rPr lang="en-US" sz="3377" spc="266" dirty="0">
                <a:solidFill>
                  <a:srgbClr val="000000"/>
                </a:solidFill>
                <a:latin typeface="Canva Sans"/>
                <a:ea typeface="Canva Sans"/>
                <a:cs typeface="Canva Sans"/>
                <a:sym typeface="Canva Sans"/>
              </a:rPr>
              <a:t>  Health</a:t>
            </a:r>
          </a:p>
          <a:p>
            <a:pPr marL="728980" lvl="1" indent="-364490">
              <a:lnSpc>
                <a:spcPts val="4052"/>
              </a:lnSpc>
              <a:buAutoNum type="arabicPeriod"/>
            </a:pPr>
            <a:r>
              <a:rPr lang="en-US" sz="3350" spc="266" dirty="0">
                <a:solidFill>
                  <a:srgbClr val="000000"/>
                </a:solidFill>
                <a:latin typeface="Canva Sans"/>
                <a:ea typeface="Canva Sans"/>
                <a:cs typeface="Canva Sans"/>
                <a:sym typeface="Canva Sans"/>
              </a:rPr>
              <a:t>   Sport</a:t>
            </a:r>
            <a:endParaRPr lang="en-US" sz="3350" spc="266" dirty="0">
              <a:solidFill>
                <a:srgbClr val="000000"/>
              </a:solidFill>
              <a:latin typeface="Canva Sans"/>
              <a:ea typeface="Canva Sans"/>
              <a:cs typeface="Canva Sans"/>
            </a:endParaRPr>
          </a:p>
          <a:p>
            <a:pPr marL="728980" lvl="1" indent="-364490">
              <a:lnSpc>
                <a:spcPts val="4052"/>
              </a:lnSpc>
              <a:buAutoNum type="arabicPeriod"/>
            </a:pPr>
            <a:r>
              <a:rPr lang="en-US" sz="3350" spc="266" dirty="0">
                <a:solidFill>
                  <a:srgbClr val="000000"/>
                </a:solidFill>
                <a:latin typeface="Canva Sans"/>
                <a:ea typeface="Canva Sans"/>
                <a:cs typeface="Canva Sans"/>
                <a:sym typeface="Canva Sans"/>
              </a:rPr>
              <a:t>   Criminal Justice</a:t>
            </a:r>
            <a:endParaRPr lang="en-US" sz="3350" spc="266" dirty="0">
              <a:solidFill>
                <a:srgbClr val="000000"/>
              </a:solidFill>
              <a:latin typeface="Canva Sans"/>
              <a:ea typeface="Canva Sans"/>
              <a:cs typeface="Canva Sans"/>
            </a:endParaRPr>
          </a:p>
          <a:p>
            <a:pPr marL="728980" lvl="1" indent="-364490">
              <a:lnSpc>
                <a:spcPts val="4052"/>
              </a:lnSpc>
              <a:buAutoNum type="arabicPeriod"/>
            </a:pPr>
            <a:r>
              <a:rPr lang="en-US" sz="3350" spc="266" dirty="0">
                <a:solidFill>
                  <a:srgbClr val="000000"/>
                </a:solidFill>
                <a:latin typeface="Canva Sans"/>
                <a:ea typeface="Canva Sans"/>
                <a:cs typeface="Canva Sans"/>
                <a:sym typeface="Canva Sans"/>
              </a:rPr>
              <a:t>   Exploitation</a:t>
            </a:r>
            <a:endParaRPr lang="en-US" sz="3350" spc="266" dirty="0">
              <a:solidFill>
                <a:srgbClr val="000000"/>
              </a:solidFill>
              <a:latin typeface="Canva Sans"/>
              <a:ea typeface="Canva Sans"/>
              <a:cs typeface="Canva Sans"/>
            </a:endParaRPr>
          </a:p>
          <a:p>
            <a:pPr marL="728980" lvl="1" indent="-364490">
              <a:lnSpc>
                <a:spcPts val="4052"/>
              </a:lnSpc>
              <a:buAutoNum type="arabicPeriod"/>
            </a:pPr>
            <a:r>
              <a:rPr lang="en-US" sz="3350" spc="266" dirty="0">
                <a:solidFill>
                  <a:srgbClr val="000000"/>
                </a:solidFill>
                <a:latin typeface="Canva Sans"/>
                <a:ea typeface="Canva Sans"/>
                <a:cs typeface="Canva Sans"/>
                <a:sym typeface="Canva Sans"/>
              </a:rPr>
              <a:t>   Weapon Surrender Bins</a:t>
            </a:r>
            <a:endParaRPr lang="en-US" sz="3350" spc="266" dirty="0">
              <a:solidFill>
                <a:srgbClr val="000000"/>
              </a:solidFill>
              <a:latin typeface="Canva Sans"/>
              <a:ea typeface="Canva Sans"/>
              <a:cs typeface="Canva Sans"/>
            </a:endParaRPr>
          </a:p>
          <a:p>
            <a:pPr marL="728980" lvl="1" indent="-364490">
              <a:lnSpc>
                <a:spcPts val="4052"/>
              </a:lnSpc>
              <a:buAutoNum type="arabicPeriod"/>
            </a:pPr>
            <a:r>
              <a:rPr lang="en-US" sz="3350" spc="266" dirty="0">
                <a:solidFill>
                  <a:srgbClr val="000000"/>
                </a:solidFill>
                <a:latin typeface="Canva Sans"/>
                <a:ea typeface="Canva Sans"/>
                <a:cs typeface="Canva Sans"/>
                <a:sym typeface="Canva Sans"/>
              </a:rPr>
              <a:t>   Working with West Midlands Police</a:t>
            </a:r>
            <a:endParaRPr lang="en-US" sz="3350" spc="266" dirty="0">
              <a:solidFill>
                <a:srgbClr val="000000"/>
              </a:solidFill>
              <a:latin typeface="Canva Sans"/>
              <a:ea typeface="Canva Sans"/>
              <a:cs typeface="Canva Sans"/>
            </a:endParaRPr>
          </a:p>
          <a:p>
            <a:pPr marL="728980" lvl="1" indent="-364490">
              <a:lnSpc>
                <a:spcPts val="4052"/>
              </a:lnSpc>
              <a:buAutoNum type="arabicPeriod"/>
            </a:pPr>
            <a:r>
              <a:rPr lang="en-US" sz="3350" spc="266" dirty="0">
                <a:solidFill>
                  <a:srgbClr val="000000"/>
                </a:solidFill>
                <a:latin typeface="Canva Sans"/>
                <a:ea typeface="Canva Sans"/>
                <a:cs typeface="Canva Sans"/>
                <a:sym typeface="Canva Sans"/>
              </a:rPr>
              <a:t>   Local Area Update </a:t>
            </a:r>
            <a:endParaRPr lang="en-US" sz="3350" spc="266" dirty="0">
              <a:solidFill>
                <a:srgbClr val="000000"/>
              </a:solidFill>
              <a:latin typeface="Canva Sans"/>
              <a:ea typeface="Canva Sans"/>
              <a:cs typeface="Canva Sans"/>
            </a:endParaRPr>
          </a:p>
        </p:txBody>
      </p:sp>
      <p:sp>
        <p:nvSpPr>
          <p:cNvPr id="4" name="Freeform 4"/>
          <p:cNvSpPr/>
          <p:nvPr/>
        </p:nvSpPr>
        <p:spPr>
          <a:xfrm>
            <a:off x="0" y="9119131"/>
            <a:ext cx="2895228" cy="1167869"/>
          </a:xfrm>
          <a:custGeom>
            <a:avLst/>
            <a:gdLst/>
            <a:ahLst/>
            <a:cxnLst/>
            <a:rect l="l" t="t" r="r" b="b"/>
            <a:pathLst>
              <a:path w="2895228" h="1167869">
                <a:moveTo>
                  <a:pt x="0" y="0"/>
                </a:moveTo>
                <a:lnTo>
                  <a:pt x="2895228" y="0"/>
                </a:lnTo>
                <a:lnTo>
                  <a:pt x="2895228" y="1167869"/>
                </a:lnTo>
                <a:lnTo>
                  <a:pt x="0" y="1167869"/>
                </a:lnTo>
                <a:lnTo>
                  <a:pt x="0" y="0"/>
                </a:lnTo>
                <a:close/>
              </a:path>
            </a:pathLst>
          </a:custGeom>
          <a:blipFill>
            <a:blip r:embed="rId4"/>
            <a:stretch>
              <a:fillRect/>
            </a:stretch>
          </a:blipFill>
        </p:spPr>
        <p:txBody>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88807" y="6336502"/>
            <a:ext cx="362608" cy="497575"/>
          </a:xfrm>
          <a:custGeom>
            <a:avLst/>
            <a:gdLst/>
            <a:ahLst/>
            <a:cxnLst/>
            <a:rect l="l" t="t" r="r" b="b"/>
            <a:pathLst>
              <a:path w="362608" h="497575">
                <a:moveTo>
                  <a:pt x="0" y="0"/>
                </a:moveTo>
                <a:lnTo>
                  <a:pt x="362608" y="0"/>
                </a:lnTo>
                <a:lnTo>
                  <a:pt x="362608" y="497574"/>
                </a:lnTo>
                <a:lnTo>
                  <a:pt x="0" y="49757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359283" y="251846"/>
            <a:ext cx="5561287" cy="1696497"/>
            <a:chOff x="0" y="0"/>
            <a:chExt cx="2222132" cy="677872"/>
          </a:xfrm>
        </p:grpSpPr>
        <p:sp>
          <p:nvSpPr>
            <p:cNvPr id="4" name="Freeform 4"/>
            <p:cNvSpPr/>
            <p:nvPr/>
          </p:nvSpPr>
          <p:spPr>
            <a:xfrm>
              <a:off x="0" y="0"/>
              <a:ext cx="2222131" cy="677872"/>
            </a:xfrm>
            <a:custGeom>
              <a:avLst/>
              <a:gdLst/>
              <a:ahLst/>
              <a:cxnLst/>
              <a:rect l="l" t="t" r="r" b="b"/>
              <a:pathLst>
                <a:path w="2222131" h="677872">
                  <a:moveTo>
                    <a:pt x="0" y="0"/>
                  </a:moveTo>
                  <a:lnTo>
                    <a:pt x="2222131" y="0"/>
                  </a:lnTo>
                  <a:lnTo>
                    <a:pt x="2222131" y="677872"/>
                  </a:lnTo>
                  <a:lnTo>
                    <a:pt x="0" y="677872"/>
                  </a:lnTo>
                  <a:close/>
                </a:path>
              </a:pathLst>
            </a:custGeom>
            <a:ln w="28575" cap="sq">
              <a:solidFill>
                <a:srgbClr val="525252"/>
              </a:solidFill>
              <a:prstDash val="dash"/>
              <a:miter/>
            </a:ln>
          </p:spPr>
          <p:txBody>
            <a:bodyPr/>
            <a:lstStyle/>
            <a:p>
              <a:endParaRPr lang="en-GB"/>
            </a:p>
          </p:txBody>
        </p:sp>
        <p:sp>
          <p:nvSpPr>
            <p:cNvPr id="5" name="TextBox 5"/>
            <p:cNvSpPr txBox="1"/>
            <p:nvPr/>
          </p:nvSpPr>
          <p:spPr>
            <a:xfrm>
              <a:off x="0" y="0"/>
              <a:ext cx="2222132" cy="677872"/>
            </a:xfrm>
            <a:prstGeom prst="rect">
              <a:avLst/>
            </a:prstGeom>
          </p:spPr>
          <p:txBody>
            <a:bodyPr lIns="0" tIns="0" rIns="0" bIns="0" rtlCol="0" anchor="ctr"/>
            <a:lstStyle/>
            <a:p>
              <a:pPr algn="ctr">
                <a:lnSpc>
                  <a:spcPts val="1919"/>
                </a:lnSpc>
              </a:pPr>
              <a:endParaRPr/>
            </a:p>
          </p:txBody>
        </p:sp>
      </p:grpSp>
      <p:grpSp>
        <p:nvGrpSpPr>
          <p:cNvPr id="6" name="Group 6"/>
          <p:cNvGrpSpPr/>
          <p:nvPr/>
        </p:nvGrpSpPr>
        <p:grpSpPr>
          <a:xfrm>
            <a:off x="344750" y="131300"/>
            <a:ext cx="5575819" cy="480078"/>
            <a:chOff x="0" y="0"/>
            <a:chExt cx="26845524" cy="2311400"/>
          </a:xfrm>
        </p:grpSpPr>
        <p:sp>
          <p:nvSpPr>
            <p:cNvPr id="7" name="Freeform 7"/>
            <p:cNvSpPr/>
            <p:nvPr/>
          </p:nvSpPr>
          <p:spPr>
            <a:xfrm>
              <a:off x="0" y="0"/>
              <a:ext cx="26845524" cy="2311400"/>
            </a:xfrm>
            <a:custGeom>
              <a:avLst/>
              <a:gdLst/>
              <a:ahLst/>
              <a:cxnLst/>
              <a:rect l="l" t="t" r="r" b="b"/>
              <a:pathLst>
                <a:path w="26845524" h="2311400">
                  <a:moveTo>
                    <a:pt x="26540724" y="0"/>
                  </a:moveTo>
                  <a:lnTo>
                    <a:pt x="304800" y="0"/>
                  </a:lnTo>
                  <a:cubicBezTo>
                    <a:pt x="135890" y="0"/>
                    <a:pt x="0" y="135890"/>
                    <a:pt x="0" y="304800"/>
                  </a:cubicBezTo>
                  <a:lnTo>
                    <a:pt x="0" y="2006600"/>
                  </a:lnTo>
                  <a:cubicBezTo>
                    <a:pt x="0" y="2175510"/>
                    <a:pt x="135890" y="2311400"/>
                    <a:pt x="304800" y="2311400"/>
                  </a:cubicBezTo>
                  <a:lnTo>
                    <a:pt x="26540724" y="2311400"/>
                  </a:lnTo>
                  <a:cubicBezTo>
                    <a:pt x="26709635" y="2311400"/>
                    <a:pt x="26845524" y="2175510"/>
                    <a:pt x="26845524" y="2006600"/>
                  </a:cubicBezTo>
                  <a:lnTo>
                    <a:pt x="26845524" y="304800"/>
                  </a:lnTo>
                  <a:cubicBezTo>
                    <a:pt x="26845524" y="135890"/>
                    <a:pt x="26709635" y="0"/>
                    <a:pt x="26540724" y="0"/>
                  </a:cubicBezTo>
                  <a:close/>
                </a:path>
              </a:pathLst>
            </a:custGeom>
            <a:solidFill>
              <a:srgbClr val="4265AA"/>
            </a:solidFill>
          </p:spPr>
          <p:txBody>
            <a:bodyPr/>
            <a:lstStyle/>
            <a:p>
              <a:endParaRPr lang="en-GB"/>
            </a:p>
          </p:txBody>
        </p:sp>
      </p:grpSp>
      <p:sp>
        <p:nvSpPr>
          <p:cNvPr id="8" name="Freeform 8"/>
          <p:cNvSpPr/>
          <p:nvPr/>
        </p:nvSpPr>
        <p:spPr>
          <a:xfrm>
            <a:off x="5363081" y="150350"/>
            <a:ext cx="456071" cy="578220"/>
          </a:xfrm>
          <a:custGeom>
            <a:avLst/>
            <a:gdLst/>
            <a:ahLst/>
            <a:cxnLst/>
            <a:rect l="l" t="t" r="r" b="b"/>
            <a:pathLst>
              <a:path w="456071" h="578220">
                <a:moveTo>
                  <a:pt x="0" y="0"/>
                </a:moveTo>
                <a:lnTo>
                  <a:pt x="456071" y="0"/>
                </a:lnTo>
                <a:lnTo>
                  <a:pt x="456071" y="578221"/>
                </a:lnTo>
                <a:lnTo>
                  <a:pt x="0" y="5782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9" name="Group 9"/>
          <p:cNvGrpSpPr/>
          <p:nvPr/>
        </p:nvGrpSpPr>
        <p:grpSpPr>
          <a:xfrm>
            <a:off x="12155064" y="4703254"/>
            <a:ext cx="5789333" cy="1292408"/>
            <a:chOff x="0" y="0"/>
            <a:chExt cx="2313252" cy="516409"/>
          </a:xfrm>
        </p:grpSpPr>
        <p:sp>
          <p:nvSpPr>
            <p:cNvPr id="10" name="Freeform 10"/>
            <p:cNvSpPr/>
            <p:nvPr/>
          </p:nvSpPr>
          <p:spPr>
            <a:xfrm>
              <a:off x="0" y="0"/>
              <a:ext cx="2313252" cy="516409"/>
            </a:xfrm>
            <a:custGeom>
              <a:avLst/>
              <a:gdLst/>
              <a:ahLst/>
              <a:cxnLst/>
              <a:rect l="l" t="t" r="r" b="b"/>
              <a:pathLst>
                <a:path w="2313252" h="516409">
                  <a:moveTo>
                    <a:pt x="0" y="0"/>
                  </a:moveTo>
                  <a:lnTo>
                    <a:pt x="2313252" y="0"/>
                  </a:lnTo>
                  <a:lnTo>
                    <a:pt x="2313252" y="516409"/>
                  </a:lnTo>
                  <a:lnTo>
                    <a:pt x="0" y="516409"/>
                  </a:lnTo>
                  <a:close/>
                </a:path>
              </a:pathLst>
            </a:custGeom>
            <a:ln w="28575" cap="sq">
              <a:solidFill>
                <a:srgbClr val="525252"/>
              </a:solidFill>
              <a:prstDash val="dash"/>
              <a:miter/>
            </a:ln>
          </p:spPr>
          <p:txBody>
            <a:bodyPr/>
            <a:lstStyle/>
            <a:p>
              <a:endParaRPr lang="en-GB"/>
            </a:p>
          </p:txBody>
        </p:sp>
        <p:sp>
          <p:nvSpPr>
            <p:cNvPr id="11" name="TextBox 11"/>
            <p:cNvSpPr txBox="1"/>
            <p:nvPr/>
          </p:nvSpPr>
          <p:spPr>
            <a:xfrm>
              <a:off x="0" y="0"/>
              <a:ext cx="2313252" cy="516409"/>
            </a:xfrm>
            <a:prstGeom prst="rect">
              <a:avLst/>
            </a:prstGeom>
          </p:spPr>
          <p:txBody>
            <a:bodyPr lIns="0" tIns="0" rIns="0" bIns="0" rtlCol="0" anchor="ctr"/>
            <a:lstStyle/>
            <a:p>
              <a:pPr algn="ctr">
                <a:lnSpc>
                  <a:spcPts val="1919"/>
                </a:lnSpc>
              </a:pPr>
              <a:endParaRPr/>
            </a:p>
          </p:txBody>
        </p:sp>
      </p:grpSp>
      <p:grpSp>
        <p:nvGrpSpPr>
          <p:cNvPr id="12" name="Group 12"/>
          <p:cNvGrpSpPr/>
          <p:nvPr/>
        </p:nvGrpSpPr>
        <p:grpSpPr>
          <a:xfrm>
            <a:off x="12108610" y="4266353"/>
            <a:ext cx="5926143" cy="509711"/>
            <a:chOff x="0" y="0"/>
            <a:chExt cx="26873433" cy="2311400"/>
          </a:xfrm>
        </p:grpSpPr>
        <p:sp>
          <p:nvSpPr>
            <p:cNvPr id="13" name="Freeform 13"/>
            <p:cNvSpPr/>
            <p:nvPr/>
          </p:nvSpPr>
          <p:spPr>
            <a:xfrm>
              <a:off x="0" y="0"/>
              <a:ext cx="26873433" cy="2311400"/>
            </a:xfrm>
            <a:custGeom>
              <a:avLst/>
              <a:gdLst/>
              <a:ahLst/>
              <a:cxnLst/>
              <a:rect l="l" t="t" r="r" b="b"/>
              <a:pathLst>
                <a:path w="26873433" h="2311400">
                  <a:moveTo>
                    <a:pt x="26568633" y="0"/>
                  </a:moveTo>
                  <a:lnTo>
                    <a:pt x="304800" y="0"/>
                  </a:lnTo>
                  <a:cubicBezTo>
                    <a:pt x="135890" y="0"/>
                    <a:pt x="0" y="135890"/>
                    <a:pt x="0" y="304800"/>
                  </a:cubicBezTo>
                  <a:lnTo>
                    <a:pt x="0" y="2006600"/>
                  </a:lnTo>
                  <a:cubicBezTo>
                    <a:pt x="0" y="2175510"/>
                    <a:pt x="135890" y="2311400"/>
                    <a:pt x="304800" y="2311400"/>
                  </a:cubicBezTo>
                  <a:lnTo>
                    <a:pt x="26568633" y="2311400"/>
                  </a:lnTo>
                  <a:cubicBezTo>
                    <a:pt x="26737543" y="2311400"/>
                    <a:pt x="26873433" y="2175510"/>
                    <a:pt x="26873433" y="2006600"/>
                  </a:cubicBezTo>
                  <a:lnTo>
                    <a:pt x="26873433" y="304800"/>
                  </a:lnTo>
                  <a:cubicBezTo>
                    <a:pt x="26873433" y="135890"/>
                    <a:pt x="26737543" y="0"/>
                    <a:pt x="26568633" y="0"/>
                  </a:cubicBezTo>
                  <a:close/>
                </a:path>
              </a:pathLst>
            </a:custGeom>
            <a:solidFill>
              <a:srgbClr val="76B9F0"/>
            </a:solidFill>
          </p:spPr>
          <p:txBody>
            <a:bodyPr/>
            <a:lstStyle/>
            <a:p>
              <a:endParaRPr lang="en-GB"/>
            </a:p>
          </p:txBody>
        </p:sp>
      </p:grpSp>
      <p:sp>
        <p:nvSpPr>
          <p:cNvPr id="14" name="Freeform 14"/>
          <p:cNvSpPr/>
          <p:nvPr/>
        </p:nvSpPr>
        <p:spPr>
          <a:xfrm>
            <a:off x="16727609" y="2871715"/>
            <a:ext cx="484970" cy="487408"/>
          </a:xfrm>
          <a:custGeom>
            <a:avLst/>
            <a:gdLst/>
            <a:ahLst/>
            <a:cxnLst/>
            <a:rect l="l" t="t" r="r" b="b"/>
            <a:pathLst>
              <a:path w="484970" h="487408">
                <a:moveTo>
                  <a:pt x="0" y="0"/>
                </a:moveTo>
                <a:lnTo>
                  <a:pt x="484970" y="0"/>
                </a:lnTo>
                <a:lnTo>
                  <a:pt x="484970" y="487408"/>
                </a:lnTo>
                <a:lnTo>
                  <a:pt x="0" y="48740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5" name="Group 15"/>
          <p:cNvGrpSpPr/>
          <p:nvPr/>
        </p:nvGrpSpPr>
        <p:grpSpPr>
          <a:xfrm>
            <a:off x="6352923" y="6367136"/>
            <a:ext cx="5582154" cy="3784590"/>
            <a:chOff x="0" y="0"/>
            <a:chExt cx="2230469" cy="1512214"/>
          </a:xfrm>
        </p:grpSpPr>
        <p:sp>
          <p:nvSpPr>
            <p:cNvPr id="16" name="Freeform 16"/>
            <p:cNvSpPr/>
            <p:nvPr/>
          </p:nvSpPr>
          <p:spPr>
            <a:xfrm>
              <a:off x="0" y="0"/>
              <a:ext cx="2230469" cy="1512214"/>
            </a:xfrm>
            <a:custGeom>
              <a:avLst/>
              <a:gdLst/>
              <a:ahLst/>
              <a:cxnLst/>
              <a:rect l="l" t="t" r="r" b="b"/>
              <a:pathLst>
                <a:path w="2230469" h="1512214">
                  <a:moveTo>
                    <a:pt x="0" y="0"/>
                  </a:moveTo>
                  <a:lnTo>
                    <a:pt x="2230469" y="0"/>
                  </a:lnTo>
                  <a:lnTo>
                    <a:pt x="2230469" y="1512214"/>
                  </a:lnTo>
                  <a:lnTo>
                    <a:pt x="0" y="1512214"/>
                  </a:lnTo>
                  <a:close/>
                </a:path>
              </a:pathLst>
            </a:custGeom>
            <a:ln w="28575" cap="sq">
              <a:solidFill>
                <a:srgbClr val="525252"/>
              </a:solidFill>
              <a:prstDash val="dash"/>
              <a:miter/>
            </a:ln>
          </p:spPr>
          <p:txBody>
            <a:bodyPr/>
            <a:lstStyle/>
            <a:p>
              <a:endParaRPr lang="en-GB"/>
            </a:p>
          </p:txBody>
        </p:sp>
        <p:sp>
          <p:nvSpPr>
            <p:cNvPr id="17" name="TextBox 17"/>
            <p:cNvSpPr txBox="1"/>
            <p:nvPr/>
          </p:nvSpPr>
          <p:spPr>
            <a:xfrm>
              <a:off x="0" y="0"/>
              <a:ext cx="2230469" cy="1512214"/>
            </a:xfrm>
            <a:prstGeom prst="rect">
              <a:avLst/>
            </a:prstGeom>
          </p:spPr>
          <p:txBody>
            <a:bodyPr lIns="0" tIns="0" rIns="0" bIns="0" rtlCol="0" anchor="ctr"/>
            <a:lstStyle/>
            <a:p>
              <a:pPr algn="ctr">
                <a:lnSpc>
                  <a:spcPts val="1919"/>
                </a:lnSpc>
              </a:pPr>
              <a:endParaRPr/>
            </a:p>
          </p:txBody>
        </p:sp>
      </p:grpSp>
      <p:grpSp>
        <p:nvGrpSpPr>
          <p:cNvPr id="18" name="Group 18"/>
          <p:cNvGrpSpPr/>
          <p:nvPr/>
        </p:nvGrpSpPr>
        <p:grpSpPr>
          <a:xfrm>
            <a:off x="6352923" y="6310835"/>
            <a:ext cx="5573322" cy="642586"/>
            <a:chOff x="0" y="0"/>
            <a:chExt cx="20047411" cy="2311400"/>
          </a:xfrm>
        </p:grpSpPr>
        <p:sp>
          <p:nvSpPr>
            <p:cNvPr id="19" name="Freeform 19"/>
            <p:cNvSpPr/>
            <p:nvPr/>
          </p:nvSpPr>
          <p:spPr>
            <a:xfrm>
              <a:off x="0" y="0"/>
              <a:ext cx="20047410" cy="2311400"/>
            </a:xfrm>
            <a:custGeom>
              <a:avLst/>
              <a:gdLst/>
              <a:ahLst/>
              <a:cxnLst/>
              <a:rect l="l" t="t" r="r" b="b"/>
              <a:pathLst>
                <a:path w="20047410" h="2311400">
                  <a:moveTo>
                    <a:pt x="19742610" y="0"/>
                  </a:moveTo>
                  <a:lnTo>
                    <a:pt x="304800" y="0"/>
                  </a:lnTo>
                  <a:cubicBezTo>
                    <a:pt x="135890" y="0"/>
                    <a:pt x="0" y="135890"/>
                    <a:pt x="0" y="304800"/>
                  </a:cubicBezTo>
                  <a:lnTo>
                    <a:pt x="0" y="2006600"/>
                  </a:lnTo>
                  <a:cubicBezTo>
                    <a:pt x="0" y="2175510"/>
                    <a:pt x="135890" y="2311400"/>
                    <a:pt x="304800" y="2311400"/>
                  </a:cubicBezTo>
                  <a:lnTo>
                    <a:pt x="19742610" y="2311400"/>
                  </a:lnTo>
                  <a:cubicBezTo>
                    <a:pt x="19911521" y="2311400"/>
                    <a:pt x="20047410" y="2175510"/>
                    <a:pt x="20047410" y="2006600"/>
                  </a:cubicBezTo>
                  <a:lnTo>
                    <a:pt x="20047410" y="304800"/>
                  </a:lnTo>
                  <a:cubicBezTo>
                    <a:pt x="20047410" y="135890"/>
                    <a:pt x="19911521" y="0"/>
                    <a:pt x="19742610" y="0"/>
                  </a:cubicBezTo>
                  <a:close/>
                </a:path>
              </a:pathLst>
            </a:custGeom>
            <a:solidFill>
              <a:srgbClr val="4265AA"/>
            </a:solidFill>
          </p:spPr>
          <p:txBody>
            <a:bodyPr/>
            <a:lstStyle/>
            <a:p>
              <a:endParaRPr lang="en-GB"/>
            </a:p>
          </p:txBody>
        </p:sp>
      </p:grpSp>
      <p:sp>
        <p:nvSpPr>
          <p:cNvPr id="20" name="TextBox 20"/>
          <p:cNvSpPr txBox="1"/>
          <p:nvPr/>
        </p:nvSpPr>
        <p:spPr>
          <a:xfrm>
            <a:off x="6436655" y="6310835"/>
            <a:ext cx="5362665" cy="297004"/>
          </a:xfrm>
          <a:prstGeom prst="rect">
            <a:avLst/>
          </a:prstGeom>
        </p:spPr>
        <p:txBody>
          <a:bodyPr lIns="0" tIns="0" rIns="0" bIns="0" rtlCol="0" anchor="t">
            <a:spAutoFit/>
          </a:bodyPr>
          <a:lstStyle/>
          <a:p>
            <a:pPr marL="0" lvl="1" indent="0" algn="l">
              <a:lnSpc>
                <a:spcPts val="2399"/>
              </a:lnSpc>
            </a:pPr>
            <a:r>
              <a:rPr lang="en-US" sz="1999" b="1" dirty="0">
                <a:solidFill>
                  <a:srgbClr val="FFFFFF"/>
                </a:solidFill>
                <a:latin typeface="Canva Sans Medium"/>
                <a:ea typeface="Canva Sans Medium"/>
                <a:cs typeface="Canva Sans Medium"/>
                <a:sym typeface="Canva Sans Medium"/>
              </a:rPr>
              <a:t>Young Futures Prevention Panels</a:t>
            </a:r>
          </a:p>
        </p:txBody>
      </p:sp>
      <p:grpSp>
        <p:nvGrpSpPr>
          <p:cNvPr id="21" name="Group 21"/>
          <p:cNvGrpSpPr/>
          <p:nvPr/>
        </p:nvGrpSpPr>
        <p:grpSpPr>
          <a:xfrm>
            <a:off x="420950" y="4365624"/>
            <a:ext cx="5499619" cy="1952747"/>
            <a:chOff x="0" y="0"/>
            <a:chExt cx="2197491" cy="780262"/>
          </a:xfrm>
        </p:grpSpPr>
        <p:sp>
          <p:nvSpPr>
            <p:cNvPr id="22" name="Freeform 22"/>
            <p:cNvSpPr/>
            <p:nvPr/>
          </p:nvSpPr>
          <p:spPr>
            <a:xfrm>
              <a:off x="0" y="0"/>
              <a:ext cx="2197491" cy="780262"/>
            </a:xfrm>
            <a:custGeom>
              <a:avLst/>
              <a:gdLst/>
              <a:ahLst/>
              <a:cxnLst/>
              <a:rect l="l" t="t" r="r" b="b"/>
              <a:pathLst>
                <a:path w="2197491" h="780262">
                  <a:moveTo>
                    <a:pt x="0" y="0"/>
                  </a:moveTo>
                  <a:lnTo>
                    <a:pt x="2197491" y="0"/>
                  </a:lnTo>
                  <a:lnTo>
                    <a:pt x="2197491" y="780262"/>
                  </a:lnTo>
                  <a:lnTo>
                    <a:pt x="0" y="780262"/>
                  </a:lnTo>
                  <a:close/>
                </a:path>
              </a:pathLst>
            </a:custGeom>
            <a:ln w="28575" cap="sq">
              <a:solidFill>
                <a:srgbClr val="525252"/>
              </a:solidFill>
              <a:prstDash val="dash"/>
              <a:miter/>
            </a:ln>
          </p:spPr>
          <p:txBody>
            <a:bodyPr/>
            <a:lstStyle/>
            <a:p>
              <a:endParaRPr lang="en-GB"/>
            </a:p>
          </p:txBody>
        </p:sp>
        <p:sp>
          <p:nvSpPr>
            <p:cNvPr id="23" name="TextBox 23"/>
            <p:cNvSpPr txBox="1"/>
            <p:nvPr/>
          </p:nvSpPr>
          <p:spPr>
            <a:xfrm>
              <a:off x="0" y="0"/>
              <a:ext cx="2197491" cy="780262"/>
            </a:xfrm>
            <a:prstGeom prst="rect">
              <a:avLst/>
            </a:prstGeom>
          </p:spPr>
          <p:txBody>
            <a:bodyPr lIns="0" tIns="0" rIns="0" bIns="0" rtlCol="0" anchor="ctr"/>
            <a:lstStyle/>
            <a:p>
              <a:pPr algn="ctr">
                <a:lnSpc>
                  <a:spcPts val="1919"/>
                </a:lnSpc>
              </a:pPr>
              <a:endParaRPr/>
            </a:p>
          </p:txBody>
        </p:sp>
      </p:grpSp>
      <p:grpSp>
        <p:nvGrpSpPr>
          <p:cNvPr id="24" name="Group 24"/>
          <p:cNvGrpSpPr/>
          <p:nvPr/>
        </p:nvGrpSpPr>
        <p:grpSpPr>
          <a:xfrm>
            <a:off x="420950" y="4054974"/>
            <a:ext cx="5474402" cy="486658"/>
            <a:chOff x="0" y="0"/>
            <a:chExt cx="28210964" cy="2507870"/>
          </a:xfrm>
        </p:grpSpPr>
        <p:sp>
          <p:nvSpPr>
            <p:cNvPr id="25" name="Freeform 25"/>
            <p:cNvSpPr/>
            <p:nvPr/>
          </p:nvSpPr>
          <p:spPr>
            <a:xfrm>
              <a:off x="0" y="0"/>
              <a:ext cx="28210963" cy="2507870"/>
            </a:xfrm>
            <a:custGeom>
              <a:avLst/>
              <a:gdLst/>
              <a:ahLst/>
              <a:cxnLst/>
              <a:rect l="l" t="t" r="r" b="b"/>
              <a:pathLst>
                <a:path w="28210963" h="2507870">
                  <a:moveTo>
                    <a:pt x="27906163" y="0"/>
                  </a:moveTo>
                  <a:lnTo>
                    <a:pt x="304800" y="0"/>
                  </a:lnTo>
                  <a:cubicBezTo>
                    <a:pt x="135890" y="0"/>
                    <a:pt x="0" y="135890"/>
                    <a:pt x="0" y="304800"/>
                  </a:cubicBezTo>
                  <a:lnTo>
                    <a:pt x="0" y="2203070"/>
                  </a:lnTo>
                  <a:cubicBezTo>
                    <a:pt x="0" y="2371980"/>
                    <a:pt x="135890" y="2507870"/>
                    <a:pt x="304800" y="2507870"/>
                  </a:cubicBezTo>
                  <a:lnTo>
                    <a:pt x="27906163" y="2507870"/>
                  </a:lnTo>
                  <a:cubicBezTo>
                    <a:pt x="28075074" y="2507870"/>
                    <a:pt x="28210963" y="2371980"/>
                    <a:pt x="28210963" y="2203070"/>
                  </a:cubicBezTo>
                  <a:lnTo>
                    <a:pt x="28210963" y="304800"/>
                  </a:lnTo>
                  <a:cubicBezTo>
                    <a:pt x="28210963" y="135890"/>
                    <a:pt x="28075074" y="0"/>
                    <a:pt x="27906163" y="0"/>
                  </a:cubicBezTo>
                  <a:close/>
                </a:path>
              </a:pathLst>
            </a:custGeom>
            <a:solidFill>
              <a:srgbClr val="B1AEF2"/>
            </a:solidFill>
          </p:spPr>
          <p:txBody>
            <a:bodyPr/>
            <a:lstStyle/>
            <a:p>
              <a:endParaRPr lang="en-GB"/>
            </a:p>
          </p:txBody>
        </p:sp>
      </p:grpSp>
      <p:sp>
        <p:nvSpPr>
          <p:cNvPr id="26" name="Freeform 26"/>
          <p:cNvSpPr/>
          <p:nvPr/>
        </p:nvSpPr>
        <p:spPr>
          <a:xfrm>
            <a:off x="17411184" y="2523021"/>
            <a:ext cx="484970" cy="487408"/>
          </a:xfrm>
          <a:custGeom>
            <a:avLst/>
            <a:gdLst/>
            <a:ahLst/>
            <a:cxnLst/>
            <a:rect l="l" t="t" r="r" b="b"/>
            <a:pathLst>
              <a:path w="484970" h="487408">
                <a:moveTo>
                  <a:pt x="0" y="0"/>
                </a:moveTo>
                <a:lnTo>
                  <a:pt x="484971" y="0"/>
                </a:lnTo>
                <a:lnTo>
                  <a:pt x="484971" y="487407"/>
                </a:lnTo>
                <a:lnTo>
                  <a:pt x="0" y="48740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Freeform 27"/>
          <p:cNvSpPr/>
          <p:nvPr/>
        </p:nvSpPr>
        <p:spPr>
          <a:xfrm>
            <a:off x="5378323" y="4052052"/>
            <a:ext cx="440829" cy="462206"/>
          </a:xfrm>
          <a:custGeom>
            <a:avLst/>
            <a:gdLst/>
            <a:ahLst/>
            <a:cxnLst/>
            <a:rect l="l" t="t" r="r" b="b"/>
            <a:pathLst>
              <a:path w="440829" h="462206">
                <a:moveTo>
                  <a:pt x="0" y="0"/>
                </a:moveTo>
                <a:lnTo>
                  <a:pt x="440829" y="0"/>
                </a:lnTo>
                <a:lnTo>
                  <a:pt x="440829" y="462206"/>
                </a:lnTo>
                <a:lnTo>
                  <a:pt x="0" y="46220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8" name="Freeform 28"/>
          <p:cNvSpPr/>
          <p:nvPr/>
        </p:nvSpPr>
        <p:spPr>
          <a:xfrm>
            <a:off x="7021002" y="52906"/>
            <a:ext cx="3767700" cy="1519804"/>
          </a:xfrm>
          <a:custGeom>
            <a:avLst/>
            <a:gdLst/>
            <a:ahLst/>
            <a:cxnLst/>
            <a:rect l="l" t="t" r="r" b="b"/>
            <a:pathLst>
              <a:path w="3767700" h="1519804">
                <a:moveTo>
                  <a:pt x="0" y="0"/>
                </a:moveTo>
                <a:lnTo>
                  <a:pt x="3767701" y="0"/>
                </a:lnTo>
                <a:lnTo>
                  <a:pt x="3767701" y="1519804"/>
                </a:lnTo>
                <a:lnTo>
                  <a:pt x="0" y="1519804"/>
                </a:lnTo>
                <a:lnTo>
                  <a:pt x="0" y="0"/>
                </a:lnTo>
                <a:close/>
              </a:path>
            </a:pathLst>
          </a:custGeom>
          <a:blipFill>
            <a:blip r:embed="rId7"/>
            <a:stretch>
              <a:fillRect/>
            </a:stretch>
          </a:blipFill>
        </p:spPr>
        <p:txBody>
          <a:bodyPr/>
          <a:lstStyle/>
          <a:p>
            <a:endParaRPr lang="en-GB"/>
          </a:p>
        </p:txBody>
      </p:sp>
      <p:grpSp>
        <p:nvGrpSpPr>
          <p:cNvPr id="29" name="Group 29"/>
          <p:cNvGrpSpPr/>
          <p:nvPr/>
        </p:nvGrpSpPr>
        <p:grpSpPr>
          <a:xfrm>
            <a:off x="6673758" y="1563949"/>
            <a:ext cx="4458333" cy="852725"/>
            <a:chOff x="0" y="0"/>
            <a:chExt cx="1174211" cy="224586"/>
          </a:xfrm>
        </p:grpSpPr>
        <p:sp>
          <p:nvSpPr>
            <p:cNvPr id="30" name="Freeform 30"/>
            <p:cNvSpPr/>
            <p:nvPr/>
          </p:nvSpPr>
          <p:spPr>
            <a:xfrm>
              <a:off x="0" y="0"/>
              <a:ext cx="1174211" cy="224586"/>
            </a:xfrm>
            <a:custGeom>
              <a:avLst/>
              <a:gdLst/>
              <a:ahLst/>
              <a:cxnLst/>
              <a:rect l="l" t="t" r="r" b="b"/>
              <a:pathLst>
                <a:path w="1174211" h="224586">
                  <a:moveTo>
                    <a:pt x="88562" y="0"/>
                  </a:moveTo>
                  <a:lnTo>
                    <a:pt x="1085649" y="0"/>
                  </a:lnTo>
                  <a:cubicBezTo>
                    <a:pt x="1134561" y="0"/>
                    <a:pt x="1174211" y="39650"/>
                    <a:pt x="1174211" y="88562"/>
                  </a:cubicBezTo>
                  <a:lnTo>
                    <a:pt x="1174211" y="136024"/>
                  </a:lnTo>
                  <a:cubicBezTo>
                    <a:pt x="1174211" y="184935"/>
                    <a:pt x="1134561" y="224586"/>
                    <a:pt x="1085649" y="224586"/>
                  </a:cubicBezTo>
                  <a:lnTo>
                    <a:pt x="88562" y="224586"/>
                  </a:lnTo>
                  <a:cubicBezTo>
                    <a:pt x="39650" y="224586"/>
                    <a:pt x="0" y="184935"/>
                    <a:pt x="0" y="136024"/>
                  </a:cubicBezTo>
                  <a:lnTo>
                    <a:pt x="0" y="88562"/>
                  </a:lnTo>
                  <a:cubicBezTo>
                    <a:pt x="0" y="39650"/>
                    <a:pt x="39650" y="0"/>
                    <a:pt x="88562" y="0"/>
                  </a:cubicBezTo>
                  <a:close/>
                </a:path>
              </a:pathLst>
            </a:custGeom>
            <a:solidFill>
              <a:srgbClr val="A3DBF6"/>
            </a:solidFill>
          </p:spPr>
          <p:txBody>
            <a:bodyPr/>
            <a:lstStyle/>
            <a:p>
              <a:endParaRPr lang="en-GB"/>
            </a:p>
          </p:txBody>
        </p:sp>
        <p:sp>
          <p:nvSpPr>
            <p:cNvPr id="31" name="TextBox 31"/>
            <p:cNvSpPr txBox="1"/>
            <p:nvPr/>
          </p:nvSpPr>
          <p:spPr>
            <a:xfrm>
              <a:off x="0" y="-9525"/>
              <a:ext cx="1174211" cy="234111"/>
            </a:xfrm>
            <a:prstGeom prst="rect">
              <a:avLst/>
            </a:prstGeom>
          </p:spPr>
          <p:txBody>
            <a:bodyPr lIns="0" tIns="0" rIns="0" bIns="0" rtlCol="0" anchor="ctr"/>
            <a:lstStyle/>
            <a:p>
              <a:pPr algn="ctr">
                <a:lnSpc>
                  <a:spcPts val="1919"/>
                </a:lnSpc>
              </a:pPr>
              <a:endParaRPr/>
            </a:p>
          </p:txBody>
        </p:sp>
      </p:grpSp>
      <p:sp>
        <p:nvSpPr>
          <p:cNvPr id="32" name="TextBox 32"/>
          <p:cNvSpPr txBox="1"/>
          <p:nvPr/>
        </p:nvSpPr>
        <p:spPr>
          <a:xfrm>
            <a:off x="440392" y="194022"/>
            <a:ext cx="4025706" cy="31432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Medium"/>
                <a:ea typeface="Canva Sans Medium"/>
                <a:cs typeface="Canva Sans Medium"/>
                <a:sym typeface="Canva Sans Medium"/>
              </a:rPr>
              <a:t>Local Working </a:t>
            </a:r>
          </a:p>
        </p:txBody>
      </p:sp>
      <p:sp>
        <p:nvSpPr>
          <p:cNvPr id="33" name="TextBox 33"/>
          <p:cNvSpPr txBox="1"/>
          <p:nvPr/>
        </p:nvSpPr>
        <p:spPr>
          <a:xfrm>
            <a:off x="12258087" y="4344807"/>
            <a:ext cx="4025706" cy="31432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Bold"/>
                <a:ea typeface="Canva Sans Bold"/>
                <a:cs typeface="Canva Sans Bold"/>
                <a:sym typeface="Canva Sans Bold"/>
              </a:rPr>
              <a:t>Health</a:t>
            </a:r>
          </a:p>
        </p:txBody>
      </p:sp>
      <p:sp>
        <p:nvSpPr>
          <p:cNvPr id="34" name="TextBox 34"/>
          <p:cNvSpPr txBox="1"/>
          <p:nvPr/>
        </p:nvSpPr>
        <p:spPr>
          <a:xfrm>
            <a:off x="506675" y="4118182"/>
            <a:ext cx="4025706" cy="31432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Bold"/>
                <a:ea typeface="Canva Sans Bold"/>
                <a:cs typeface="Canva Sans Bold"/>
                <a:sym typeface="Canva Sans Bold"/>
              </a:rPr>
              <a:t>Policing</a:t>
            </a:r>
          </a:p>
        </p:txBody>
      </p:sp>
      <p:sp>
        <p:nvSpPr>
          <p:cNvPr id="35" name="TextBox 35"/>
          <p:cNvSpPr txBox="1"/>
          <p:nvPr/>
        </p:nvSpPr>
        <p:spPr>
          <a:xfrm>
            <a:off x="522141" y="4595298"/>
            <a:ext cx="5272021" cy="1949252"/>
          </a:xfrm>
          <a:prstGeom prst="rect">
            <a:avLst/>
          </a:prstGeom>
        </p:spPr>
        <p:txBody>
          <a:bodyPr lIns="0" tIns="0" rIns="0" bIns="0" rtlCol="0" anchor="t">
            <a:spAutoFit/>
          </a:bodyPr>
          <a:lstStyle/>
          <a:p>
            <a:pPr algn="l">
              <a:lnSpc>
                <a:spcPts val="1919"/>
              </a:lnSpc>
            </a:pPr>
            <a:r>
              <a:rPr lang="en-US" sz="1599" dirty="0">
                <a:solidFill>
                  <a:srgbClr val="000000"/>
                </a:solidFill>
                <a:latin typeface="Canva Sans"/>
                <a:ea typeface="Canva Sans"/>
                <a:cs typeface="Canva Sans"/>
                <a:sym typeface="Canva Sans"/>
              </a:rPr>
              <a:t>We worked with West Midlands Police to provide a bespoke package of support to </a:t>
            </a:r>
            <a:r>
              <a:rPr lang="en-US" sz="1599" b="1" dirty="0">
                <a:solidFill>
                  <a:srgbClr val="000000"/>
                </a:solidFill>
                <a:latin typeface="Canva Sans Bold"/>
                <a:ea typeface="Canva Sans Bold"/>
                <a:cs typeface="Canva Sans Bold"/>
                <a:sym typeface="Canva Sans Bold"/>
              </a:rPr>
              <a:t>29 young people</a:t>
            </a:r>
            <a:r>
              <a:rPr lang="en-US" sz="1599" dirty="0">
                <a:solidFill>
                  <a:srgbClr val="000000"/>
                </a:solidFill>
                <a:latin typeface="Canva Sans"/>
                <a:ea typeface="Canva Sans"/>
                <a:cs typeface="Canva Sans"/>
                <a:sym typeface="Canva Sans"/>
              </a:rPr>
              <a:t> identified as habitual knife carriers. </a:t>
            </a:r>
          </a:p>
          <a:p>
            <a:pPr algn="l">
              <a:lnSpc>
                <a:spcPts val="1919"/>
              </a:lnSpc>
            </a:pPr>
            <a:endParaRPr lang="en-US" sz="1599" dirty="0">
              <a:solidFill>
                <a:srgbClr val="000000"/>
              </a:solidFill>
              <a:latin typeface="Canva Sans"/>
              <a:ea typeface="Canva Sans"/>
              <a:cs typeface="Canva Sans"/>
              <a:sym typeface="Canva Sans"/>
            </a:endParaRPr>
          </a:p>
          <a:p>
            <a:pPr marL="0" lvl="0" indent="0" algn="l">
              <a:lnSpc>
                <a:spcPts val="1919"/>
              </a:lnSpc>
            </a:pPr>
            <a:r>
              <a:rPr lang="en-US" sz="1599" dirty="0">
                <a:solidFill>
                  <a:srgbClr val="000000"/>
                </a:solidFill>
                <a:latin typeface="Canva Sans"/>
                <a:ea typeface="Canva Sans"/>
                <a:cs typeface="Canva Sans"/>
                <a:sym typeface="Canva Sans"/>
              </a:rPr>
              <a:t>Where consent is obtained, up to £2,000 per person is being provided for support which includes mentoring and diversionary activity.</a:t>
            </a:r>
            <a:r>
              <a:rPr lang="en-US" sz="1599" dirty="0">
                <a:solidFill>
                  <a:srgbClr val="FF3131"/>
                </a:solidFill>
                <a:latin typeface="Canva Sans"/>
                <a:ea typeface="Canva Sans"/>
                <a:cs typeface="Canva Sans"/>
                <a:sym typeface="Canva Sans"/>
              </a:rPr>
              <a:t> </a:t>
            </a:r>
          </a:p>
          <a:p>
            <a:pPr marL="0" lvl="0" indent="0" algn="l">
              <a:lnSpc>
                <a:spcPts val="1919"/>
              </a:lnSpc>
            </a:pPr>
            <a:endParaRPr lang="en-US" sz="1599" dirty="0">
              <a:solidFill>
                <a:srgbClr val="FF3131"/>
              </a:solidFill>
              <a:latin typeface="Canva Sans"/>
              <a:ea typeface="Canva Sans"/>
              <a:cs typeface="Canva Sans"/>
              <a:sym typeface="Canva Sans"/>
            </a:endParaRPr>
          </a:p>
        </p:txBody>
      </p:sp>
      <p:sp>
        <p:nvSpPr>
          <p:cNvPr id="36" name="TextBox 36"/>
          <p:cNvSpPr txBox="1"/>
          <p:nvPr/>
        </p:nvSpPr>
        <p:spPr>
          <a:xfrm>
            <a:off x="6399205" y="7009846"/>
            <a:ext cx="5489590" cy="3167534"/>
          </a:xfrm>
          <a:prstGeom prst="rect">
            <a:avLst/>
          </a:prstGeom>
        </p:spPr>
        <p:txBody>
          <a:bodyPr lIns="0" tIns="0" rIns="0" bIns="0" rtlCol="0" anchor="t">
            <a:spAutoFit/>
          </a:bodyPr>
          <a:lstStyle/>
          <a:p>
            <a:pPr algn="l">
              <a:lnSpc>
                <a:spcPts val="1919"/>
              </a:lnSpc>
            </a:pPr>
            <a:r>
              <a:rPr lang="en-US" sz="1599" dirty="0">
                <a:solidFill>
                  <a:srgbClr val="000000"/>
                </a:solidFill>
                <a:latin typeface="Canva Sans"/>
                <a:ea typeface="Canva Sans"/>
                <a:cs typeface="Canva Sans"/>
                <a:sym typeface="Canva Sans"/>
              </a:rPr>
              <a:t>The VRP coordinated local implementation of the Home Office Young Futures Prevention Panels. </a:t>
            </a:r>
          </a:p>
          <a:p>
            <a:pPr algn="l">
              <a:lnSpc>
                <a:spcPts val="1919"/>
              </a:lnSpc>
            </a:pPr>
            <a:endParaRPr lang="en-US" sz="1599" dirty="0">
              <a:solidFill>
                <a:srgbClr val="000000"/>
              </a:solidFill>
              <a:latin typeface="Canva Sans"/>
              <a:ea typeface="Canva Sans"/>
              <a:cs typeface="Canva Sans"/>
              <a:sym typeface="Canva Sans"/>
            </a:endParaRPr>
          </a:p>
          <a:p>
            <a:pPr algn="l">
              <a:lnSpc>
                <a:spcPts val="1919"/>
              </a:lnSpc>
            </a:pPr>
            <a:r>
              <a:rPr lang="en-US" sz="1599" dirty="0">
                <a:solidFill>
                  <a:srgbClr val="000000"/>
                </a:solidFill>
                <a:latin typeface="Canva Sans"/>
                <a:ea typeface="Canva Sans"/>
                <a:cs typeface="Canva Sans"/>
                <a:sym typeface="Canva Sans"/>
              </a:rPr>
              <a:t>The panels went live in October 2025.  All three Prevention Panels have a robust governance structure and operate using a consent-based process. Young people are discussed at panel after consent is obtained. </a:t>
            </a:r>
          </a:p>
          <a:p>
            <a:pPr algn="l">
              <a:lnSpc>
                <a:spcPts val="1919"/>
              </a:lnSpc>
            </a:pPr>
            <a:endParaRPr lang="en-US" sz="1599" dirty="0">
              <a:solidFill>
                <a:srgbClr val="000000"/>
              </a:solidFill>
              <a:latin typeface="Canva Sans"/>
              <a:ea typeface="Canva Sans"/>
              <a:cs typeface="Canva Sans"/>
              <a:sym typeface="Canva Sans"/>
            </a:endParaRPr>
          </a:p>
          <a:p>
            <a:pPr algn="l">
              <a:lnSpc>
                <a:spcPts val="1919"/>
              </a:lnSpc>
            </a:pPr>
            <a:r>
              <a:rPr lang="en-US" sz="1599" b="1" dirty="0">
                <a:solidFill>
                  <a:srgbClr val="000000"/>
                </a:solidFill>
                <a:latin typeface="Canva Sans Bold"/>
                <a:ea typeface="Canva Sans Bold"/>
                <a:cs typeface="Canva Sans Bold"/>
                <a:sym typeface="Canva Sans Bold"/>
              </a:rPr>
              <a:t>98 </a:t>
            </a:r>
            <a:r>
              <a:rPr lang="en-US" sz="1599" dirty="0">
                <a:solidFill>
                  <a:srgbClr val="000000"/>
                </a:solidFill>
                <a:latin typeface="Canva Sans"/>
                <a:ea typeface="Canva Sans"/>
                <a:cs typeface="Canva Sans"/>
                <a:sym typeface="Canva Sans"/>
              </a:rPr>
              <a:t>young people were discussed at the three panels between October 2025 and March 2026. </a:t>
            </a:r>
            <a:r>
              <a:rPr lang="en-US" sz="1599" b="1" dirty="0">
                <a:solidFill>
                  <a:srgbClr val="000000"/>
                </a:solidFill>
                <a:latin typeface="Canva Sans Bold"/>
                <a:ea typeface="Canva Sans Bold"/>
                <a:cs typeface="Canva Sans Bold"/>
                <a:sym typeface="Canva Sans Bold"/>
              </a:rPr>
              <a:t>96 </a:t>
            </a:r>
            <a:r>
              <a:rPr lang="en-US" sz="1599" dirty="0">
                <a:solidFill>
                  <a:srgbClr val="000000"/>
                </a:solidFill>
                <a:latin typeface="Canva Sans"/>
                <a:ea typeface="Canva Sans"/>
                <a:cs typeface="Canva Sans"/>
                <a:sym typeface="Canva Sans"/>
              </a:rPr>
              <a:t>young people were referred to a non-statutory/statutory service including cognitive behavioural therapy, mentoring and knife crime education programmes.</a:t>
            </a:r>
          </a:p>
        </p:txBody>
      </p:sp>
      <p:sp>
        <p:nvSpPr>
          <p:cNvPr id="37" name="TextBox 37"/>
          <p:cNvSpPr txBox="1"/>
          <p:nvPr/>
        </p:nvSpPr>
        <p:spPr>
          <a:xfrm>
            <a:off x="12258087" y="4950113"/>
            <a:ext cx="5567581" cy="714375"/>
          </a:xfrm>
          <a:prstGeom prst="rect">
            <a:avLst/>
          </a:prstGeom>
        </p:spPr>
        <p:txBody>
          <a:bodyPr lIns="0" tIns="0" rIns="0" bIns="0" rtlCol="0" anchor="t">
            <a:spAutoFit/>
          </a:bodyPr>
          <a:lstStyle/>
          <a:p>
            <a:pPr marL="0" lvl="0" indent="0" algn="l">
              <a:lnSpc>
                <a:spcPts val="1919"/>
              </a:lnSpc>
            </a:pPr>
            <a:r>
              <a:rPr lang="en-US" sz="1599" dirty="0">
                <a:solidFill>
                  <a:srgbClr val="000000"/>
                </a:solidFill>
                <a:latin typeface="Canva Sans"/>
                <a:ea typeface="Canva Sans"/>
                <a:cs typeface="Canva Sans"/>
                <a:sym typeface="Canva Sans"/>
              </a:rPr>
              <a:t>A&amp;E Navigators provided critical interventions to</a:t>
            </a:r>
            <a:r>
              <a:rPr lang="en-US" sz="1599" b="1" dirty="0">
                <a:solidFill>
                  <a:srgbClr val="000000"/>
                </a:solidFill>
                <a:latin typeface="Canva Sans Bold"/>
                <a:ea typeface="Canva Sans Bold"/>
                <a:cs typeface="Canva Sans Bold"/>
                <a:sym typeface="Canva Sans Bold"/>
              </a:rPr>
              <a:t> 927 </a:t>
            </a:r>
            <a:r>
              <a:rPr lang="en-US" sz="1599" dirty="0">
                <a:solidFill>
                  <a:srgbClr val="000000"/>
                </a:solidFill>
                <a:latin typeface="Canva Sans"/>
                <a:ea typeface="Canva Sans"/>
                <a:cs typeface="Canva Sans"/>
                <a:sym typeface="Canva Sans"/>
              </a:rPr>
              <a:t>young people who had experienced violence and/or violence related injury.</a:t>
            </a:r>
          </a:p>
        </p:txBody>
      </p:sp>
      <p:sp>
        <p:nvSpPr>
          <p:cNvPr id="38" name="TextBox 38"/>
          <p:cNvSpPr txBox="1"/>
          <p:nvPr/>
        </p:nvSpPr>
        <p:spPr>
          <a:xfrm>
            <a:off x="420950" y="727422"/>
            <a:ext cx="5398202" cy="1218282"/>
          </a:xfrm>
          <a:prstGeom prst="rect">
            <a:avLst/>
          </a:prstGeom>
        </p:spPr>
        <p:txBody>
          <a:bodyPr lIns="0" tIns="0" rIns="0" bIns="0" rtlCol="0" anchor="t">
            <a:spAutoFit/>
          </a:bodyPr>
          <a:lstStyle/>
          <a:p>
            <a:pPr marL="0" lvl="0" indent="0" algn="just">
              <a:lnSpc>
                <a:spcPts val="1919"/>
              </a:lnSpc>
            </a:pPr>
            <a:r>
              <a:rPr lang="en-US" sz="1599" dirty="0">
                <a:solidFill>
                  <a:srgbClr val="000000"/>
                </a:solidFill>
                <a:latin typeface="Canva Sans"/>
                <a:ea typeface="Canva Sans"/>
                <a:cs typeface="Canva Sans"/>
                <a:sym typeface="Canva Sans"/>
              </a:rPr>
              <a:t>Place based funded projects provided vital support and intervention for </a:t>
            </a:r>
            <a:r>
              <a:rPr lang="en-US" sz="1599" b="1" dirty="0">
                <a:solidFill>
                  <a:srgbClr val="000000"/>
                </a:solidFill>
                <a:latin typeface="Canva Sans Bold"/>
                <a:ea typeface="Canva Sans Bold"/>
                <a:cs typeface="Canva Sans Bold"/>
                <a:sym typeface="Canva Sans Bold"/>
              </a:rPr>
              <a:t>34,359 </a:t>
            </a:r>
            <a:r>
              <a:rPr lang="en-US" sz="1599" dirty="0">
                <a:solidFill>
                  <a:srgbClr val="000000"/>
                </a:solidFill>
                <a:latin typeface="Canva Sans"/>
                <a:ea typeface="Canva Sans"/>
                <a:cs typeface="Canva Sans"/>
                <a:sym typeface="Canva Sans"/>
              </a:rPr>
              <a:t>children and young people  and delivered training to</a:t>
            </a:r>
            <a:r>
              <a:rPr lang="en-US" sz="1599" b="1" dirty="0">
                <a:solidFill>
                  <a:srgbClr val="000000"/>
                </a:solidFill>
                <a:latin typeface="Canva Sans Bold"/>
                <a:ea typeface="Canva Sans Bold"/>
                <a:cs typeface="Canva Sans Bold"/>
                <a:sym typeface="Canva Sans Bold"/>
              </a:rPr>
              <a:t> 1,189 </a:t>
            </a:r>
            <a:r>
              <a:rPr lang="en-US" sz="1599" dirty="0">
                <a:solidFill>
                  <a:srgbClr val="000000"/>
                </a:solidFill>
                <a:latin typeface="Canva Sans"/>
                <a:ea typeface="Canva Sans"/>
                <a:cs typeface="Canva Sans"/>
                <a:sym typeface="Canva Sans"/>
              </a:rPr>
              <a:t>professionals to strengthen their work in reducing and preventing violence.</a:t>
            </a:r>
          </a:p>
        </p:txBody>
      </p:sp>
      <p:sp>
        <p:nvSpPr>
          <p:cNvPr id="39" name="TextBox 39"/>
          <p:cNvSpPr txBox="1"/>
          <p:nvPr/>
        </p:nvSpPr>
        <p:spPr>
          <a:xfrm>
            <a:off x="6616844" y="1618861"/>
            <a:ext cx="4761125" cy="742900"/>
          </a:xfrm>
          <a:prstGeom prst="rect">
            <a:avLst/>
          </a:prstGeom>
        </p:spPr>
        <p:txBody>
          <a:bodyPr lIns="0" tIns="0" rIns="0" bIns="0" rtlCol="0" anchor="t">
            <a:spAutoFit/>
          </a:bodyPr>
          <a:lstStyle/>
          <a:p>
            <a:pPr algn="ctr">
              <a:lnSpc>
                <a:spcPts val="2999"/>
              </a:lnSpc>
            </a:pPr>
            <a:r>
              <a:rPr lang="en-US" sz="2499" b="1">
                <a:solidFill>
                  <a:srgbClr val="000000"/>
                </a:solidFill>
                <a:latin typeface="Canva Sans Bold"/>
                <a:ea typeface="Canva Sans Bold"/>
                <a:cs typeface="Canva Sans Bold"/>
                <a:sym typeface="Canva Sans Bold"/>
              </a:rPr>
              <a:t>Delivery Highlights  </a:t>
            </a:r>
          </a:p>
          <a:p>
            <a:pPr algn="ctr">
              <a:lnSpc>
                <a:spcPts val="2999"/>
              </a:lnSpc>
            </a:pPr>
            <a:r>
              <a:rPr lang="en-US" sz="2499" b="1">
                <a:solidFill>
                  <a:srgbClr val="000000"/>
                </a:solidFill>
                <a:latin typeface="Canva Sans Bold"/>
                <a:ea typeface="Canva Sans Bold"/>
                <a:cs typeface="Canva Sans Bold"/>
                <a:sym typeface="Canva Sans Bold"/>
              </a:rPr>
              <a:t>April 2025 - March 2026</a:t>
            </a:r>
          </a:p>
        </p:txBody>
      </p:sp>
      <p:sp>
        <p:nvSpPr>
          <p:cNvPr id="40" name="Freeform 40"/>
          <p:cNvSpPr/>
          <p:nvPr/>
        </p:nvSpPr>
        <p:spPr>
          <a:xfrm>
            <a:off x="10769483" y="77294"/>
            <a:ext cx="362608" cy="497575"/>
          </a:xfrm>
          <a:custGeom>
            <a:avLst/>
            <a:gdLst/>
            <a:ahLst/>
            <a:cxnLst/>
            <a:rect l="l" t="t" r="r" b="b"/>
            <a:pathLst>
              <a:path w="362608" h="497575">
                <a:moveTo>
                  <a:pt x="0" y="0"/>
                </a:moveTo>
                <a:lnTo>
                  <a:pt x="362607" y="0"/>
                </a:lnTo>
                <a:lnTo>
                  <a:pt x="362607" y="497575"/>
                </a:lnTo>
                <a:lnTo>
                  <a:pt x="0" y="4975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1" name="Group 41"/>
          <p:cNvGrpSpPr/>
          <p:nvPr/>
        </p:nvGrpSpPr>
        <p:grpSpPr>
          <a:xfrm>
            <a:off x="6352923" y="4516596"/>
            <a:ext cx="5535872" cy="1693224"/>
            <a:chOff x="0" y="0"/>
            <a:chExt cx="2121347" cy="648844"/>
          </a:xfrm>
        </p:grpSpPr>
        <p:sp>
          <p:nvSpPr>
            <p:cNvPr id="42" name="Freeform 42"/>
            <p:cNvSpPr/>
            <p:nvPr/>
          </p:nvSpPr>
          <p:spPr>
            <a:xfrm>
              <a:off x="0" y="0"/>
              <a:ext cx="2121347" cy="648844"/>
            </a:xfrm>
            <a:custGeom>
              <a:avLst/>
              <a:gdLst/>
              <a:ahLst/>
              <a:cxnLst/>
              <a:rect l="l" t="t" r="r" b="b"/>
              <a:pathLst>
                <a:path w="2121347" h="648844">
                  <a:moveTo>
                    <a:pt x="0" y="0"/>
                  </a:moveTo>
                  <a:lnTo>
                    <a:pt x="2121347" y="0"/>
                  </a:lnTo>
                  <a:lnTo>
                    <a:pt x="2121347" y="648844"/>
                  </a:lnTo>
                  <a:lnTo>
                    <a:pt x="0" y="648844"/>
                  </a:lnTo>
                  <a:close/>
                </a:path>
              </a:pathLst>
            </a:custGeom>
            <a:ln w="28575" cap="sq">
              <a:solidFill>
                <a:srgbClr val="525252"/>
              </a:solidFill>
              <a:prstDash val="dash"/>
              <a:miter/>
            </a:ln>
          </p:spPr>
          <p:txBody>
            <a:bodyPr/>
            <a:lstStyle/>
            <a:p>
              <a:endParaRPr lang="en-GB"/>
            </a:p>
          </p:txBody>
        </p:sp>
        <p:sp>
          <p:nvSpPr>
            <p:cNvPr id="43" name="TextBox 43"/>
            <p:cNvSpPr txBox="1"/>
            <p:nvPr/>
          </p:nvSpPr>
          <p:spPr>
            <a:xfrm>
              <a:off x="0" y="0"/>
              <a:ext cx="2121347" cy="648844"/>
            </a:xfrm>
            <a:prstGeom prst="rect">
              <a:avLst/>
            </a:prstGeom>
          </p:spPr>
          <p:txBody>
            <a:bodyPr lIns="0" tIns="0" rIns="0" bIns="0" rtlCol="0" anchor="ctr"/>
            <a:lstStyle/>
            <a:p>
              <a:pPr algn="l">
                <a:lnSpc>
                  <a:spcPts val="1919"/>
                </a:lnSpc>
              </a:pPr>
              <a:endParaRPr/>
            </a:p>
            <a:p>
              <a:pPr algn="l">
                <a:lnSpc>
                  <a:spcPts val="1919"/>
                </a:lnSpc>
              </a:pPr>
              <a:endParaRPr/>
            </a:p>
          </p:txBody>
        </p:sp>
      </p:grpSp>
      <p:grpSp>
        <p:nvGrpSpPr>
          <p:cNvPr id="44" name="Group 44"/>
          <p:cNvGrpSpPr/>
          <p:nvPr/>
        </p:nvGrpSpPr>
        <p:grpSpPr>
          <a:xfrm>
            <a:off x="6352923" y="4254200"/>
            <a:ext cx="5518921" cy="590677"/>
            <a:chOff x="0" y="0"/>
            <a:chExt cx="26211863" cy="2805392"/>
          </a:xfrm>
        </p:grpSpPr>
        <p:sp>
          <p:nvSpPr>
            <p:cNvPr id="45" name="Freeform 45"/>
            <p:cNvSpPr/>
            <p:nvPr/>
          </p:nvSpPr>
          <p:spPr>
            <a:xfrm>
              <a:off x="0" y="0"/>
              <a:ext cx="26211864" cy="2805392"/>
            </a:xfrm>
            <a:custGeom>
              <a:avLst/>
              <a:gdLst/>
              <a:ahLst/>
              <a:cxnLst/>
              <a:rect l="l" t="t" r="r" b="b"/>
              <a:pathLst>
                <a:path w="26211864" h="2805392">
                  <a:moveTo>
                    <a:pt x="25907064" y="0"/>
                  </a:moveTo>
                  <a:lnTo>
                    <a:pt x="304800" y="0"/>
                  </a:lnTo>
                  <a:cubicBezTo>
                    <a:pt x="135890" y="0"/>
                    <a:pt x="0" y="135890"/>
                    <a:pt x="0" y="304800"/>
                  </a:cubicBezTo>
                  <a:lnTo>
                    <a:pt x="0" y="2500592"/>
                  </a:lnTo>
                  <a:cubicBezTo>
                    <a:pt x="0" y="2669502"/>
                    <a:pt x="135890" y="2805392"/>
                    <a:pt x="304800" y="2805392"/>
                  </a:cubicBezTo>
                  <a:lnTo>
                    <a:pt x="25907064" y="2805392"/>
                  </a:lnTo>
                  <a:cubicBezTo>
                    <a:pt x="26075974" y="2805392"/>
                    <a:pt x="26211864" y="2669502"/>
                    <a:pt x="26211864" y="2500592"/>
                  </a:cubicBezTo>
                  <a:lnTo>
                    <a:pt x="26211864" y="304800"/>
                  </a:lnTo>
                  <a:cubicBezTo>
                    <a:pt x="26211864" y="135890"/>
                    <a:pt x="26075974" y="0"/>
                    <a:pt x="25907064" y="0"/>
                  </a:cubicBezTo>
                  <a:close/>
                </a:path>
              </a:pathLst>
            </a:custGeom>
            <a:solidFill>
              <a:srgbClr val="B1AEF2"/>
            </a:solidFill>
          </p:spPr>
          <p:txBody>
            <a:bodyPr/>
            <a:lstStyle/>
            <a:p>
              <a:endParaRPr lang="en-GB"/>
            </a:p>
          </p:txBody>
        </p:sp>
      </p:grpSp>
      <p:sp>
        <p:nvSpPr>
          <p:cNvPr id="46" name="Freeform 46"/>
          <p:cNvSpPr/>
          <p:nvPr/>
        </p:nvSpPr>
        <p:spPr>
          <a:xfrm>
            <a:off x="17153391" y="2784420"/>
            <a:ext cx="802315" cy="477377"/>
          </a:xfrm>
          <a:custGeom>
            <a:avLst/>
            <a:gdLst/>
            <a:ahLst/>
            <a:cxnLst/>
            <a:rect l="l" t="t" r="r" b="b"/>
            <a:pathLst>
              <a:path w="802315" h="477377">
                <a:moveTo>
                  <a:pt x="0" y="0"/>
                </a:moveTo>
                <a:lnTo>
                  <a:pt x="802315" y="0"/>
                </a:lnTo>
                <a:lnTo>
                  <a:pt x="802315" y="477378"/>
                </a:lnTo>
                <a:lnTo>
                  <a:pt x="0" y="47737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47" name="Group 47"/>
          <p:cNvGrpSpPr/>
          <p:nvPr/>
        </p:nvGrpSpPr>
        <p:grpSpPr>
          <a:xfrm>
            <a:off x="398341" y="2591193"/>
            <a:ext cx="5640016" cy="1359458"/>
            <a:chOff x="0" y="0"/>
            <a:chExt cx="2253590" cy="543200"/>
          </a:xfrm>
        </p:grpSpPr>
        <p:sp>
          <p:nvSpPr>
            <p:cNvPr id="48" name="Freeform 48"/>
            <p:cNvSpPr/>
            <p:nvPr/>
          </p:nvSpPr>
          <p:spPr>
            <a:xfrm>
              <a:off x="0" y="0"/>
              <a:ext cx="2210043" cy="537053"/>
            </a:xfrm>
            <a:custGeom>
              <a:avLst/>
              <a:gdLst/>
              <a:ahLst/>
              <a:cxnLst/>
              <a:rect l="l" t="t" r="r" b="b"/>
              <a:pathLst>
                <a:path w="2210043" h="537053">
                  <a:moveTo>
                    <a:pt x="0" y="0"/>
                  </a:moveTo>
                  <a:lnTo>
                    <a:pt x="2210043" y="0"/>
                  </a:lnTo>
                  <a:lnTo>
                    <a:pt x="2210043" y="537053"/>
                  </a:lnTo>
                  <a:lnTo>
                    <a:pt x="0" y="537053"/>
                  </a:lnTo>
                  <a:close/>
                </a:path>
              </a:pathLst>
            </a:custGeom>
            <a:ln w="28575" cap="sq">
              <a:solidFill>
                <a:srgbClr val="525252"/>
              </a:solidFill>
              <a:prstDash val="dash"/>
              <a:miter/>
            </a:ln>
          </p:spPr>
          <p:txBody>
            <a:bodyPr/>
            <a:lstStyle/>
            <a:p>
              <a:endParaRPr lang="en-GB"/>
            </a:p>
          </p:txBody>
        </p:sp>
        <p:sp>
          <p:nvSpPr>
            <p:cNvPr id="49" name="TextBox 49"/>
            <p:cNvSpPr txBox="1"/>
            <p:nvPr/>
          </p:nvSpPr>
          <p:spPr>
            <a:xfrm>
              <a:off x="43547" y="6147"/>
              <a:ext cx="2210043" cy="537053"/>
            </a:xfrm>
            <a:prstGeom prst="rect">
              <a:avLst/>
            </a:prstGeom>
          </p:spPr>
          <p:txBody>
            <a:bodyPr lIns="0" tIns="0" rIns="0" bIns="0" rtlCol="0" anchor="ctr"/>
            <a:lstStyle/>
            <a:p>
              <a:pPr algn="l">
                <a:lnSpc>
                  <a:spcPts val="1919"/>
                </a:lnSpc>
              </a:pPr>
              <a:r>
                <a:rPr lang="en-US" sz="1599" dirty="0">
                  <a:solidFill>
                    <a:srgbClr val="000000"/>
                  </a:solidFill>
                  <a:latin typeface="Canva Sans"/>
                  <a:ea typeface="Canva Sans"/>
                  <a:cs typeface="Canva Sans"/>
                  <a:sym typeface="Canva Sans"/>
                </a:rPr>
                <a:t>Custody-based Navigators provided critical, tailored support and outreach interventions to </a:t>
              </a:r>
              <a:r>
                <a:rPr lang="en-US" sz="1599" b="1" dirty="0">
                  <a:solidFill>
                    <a:srgbClr val="000000"/>
                  </a:solidFill>
                  <a:latin typeface="Canva Sans Bold"/>
                  <a:ea typeface="Canva Sans Bold"/>
                  <a:cs typeface="Canva Sans Bold"/>
                  <a:sym typeface="Canva Sans Bold"/>
                </a:rPr>
                <a:t>1,180 </a:t>
              </a:r>
              <a:r>
                <a:rPr lang="en-US" sz="1599" dirty="0">
                  <a:solidFill>
                    <a:srgbClr val="000000"/>
                  </a:solidFill>
                  <a:latin typeface="Canva Sans"/>
                  <a:ea typeface="Canva Sans"/>
                  <a:cs typeface="Canva Sans"/>
                  <a:sym typeface="Canva Sans"/>
                </a:rPr>
                <a:t>young people across Bloxwich, Wolverhampton, Stetchford and Bournville Custody.</a:t>
              </a:r>
            </a:p>
          </p:txBody>
        </p:sp>
      </p:grpSp>
      <p:grpSp>
        <p:nvGrpSpPr>
          <p:cNvPr id="50" name="Group 50"/>
          <p:cNvGrpSpPr/>
          <p:nvPr/>
        </p:nvGrpSpPr>
        <p:grpSpPr>
          <a:xfrm>
            <a:off x="370410" y="2214951"/>
            <a:ext cx="5550159" cy="516777"/>
            <a:chOff x="0" y="0"/>
            <a:chExt cx="31689993" cy="2950665"/>
          </a:xfrm>
        </p:grpSpPr>
        <p:sp>
          <p:nvSpPr>
            <p:cNvPr id="51" name="Freeform 51"/>
            <p:cNvSpPr/>
            <p:nvPr/>
          </p:nvSpPr>
          <p:spPr>
            <a:xfrm>
              <a:off x="0" y="0"/>
              <a:ext cx="31689994" cy="2950665"/>
            </a:xfrm>
            <a:custGeom>
              <a:avLst/>
              <a:gdLst/>
              <a:ahLst/>
              <a:cxnLst/>
              <a:rect l="l" t="t" r="r" b="b"/>
              <a:pathLst>
                <a:path w="31689994" h="2950665">
                  <a:moveTo>
                    <a:pt x="31385194" y="0"/>
                  </a:moveTo>
                  <a:lnTo>
                    <a:pt x="304800" y="0"/>
                  </a:lnTo>
                  <a:cubicBezTo>
                    <a:pt x="135890" y="0"/>
                    <a:pt x="0" y="135890"/>
                    <a:pt x="0" y="304800"/>
                  </a:cubicBezTo>
                  <a:lnTo>
                    <a:pt x="0" y="2645865"/>
                  </a:lnTo>
                  <a:cubicBezTo>
                    <a:pt x="0" y="2814775"/>
                    <a:pt x="135890" y="2950665"/>
                    <a:pt x="304800" y="2950665"/>
                  </a:cubicBezTo>
                  <a:lnTo>
                    <a:pt x="31385194" y="2950665"/>
                  </a:lnTo>
                  <a:cubicBezTo>
                    <a:pt x="31554102" y="2950665"/>
                    <a:pt x="31689994" y="2814775"/>
                    <a:pt x="31689994" y="2645865"/>
                  </a:cubicBezTo>
                  <a:lnTo>
                    <a:pt x="31689994" y="304800"/>
                  </a:lnTo>
                  <a:cubicBezTo>
                    <a:pt x="31689994" y="135890"/>
                    <a:pt x="31554102" y="0"/>
                    <a:pt x="31385194" y="0"/>
                  </a:cubicBezTo>
                  <a:close/>
                </a:path>
              </a:pathLst>
            </a:custGeom>
            <a:solidFill>
              <a:srgbClr val="76B9F0"/>
            </a:solidFill>
          </p:spPr>
          <p:txBody>
            <a:bodyPr/>
            <a:lstStyle/>
            <a:p>
              <a:endParaRPr lang="en-GB"/>
            </a:p>
          </p:txBody>
        </p:sp>
      </p:grpSp>
      <p:sp>
        <p:nvSpPr>
          <p:cNvPr id="52" name="TextBox 52"/>
          <p:cNvSpPr txBox="1"/>
          <p:nvPr/>
        </p:nvSpPr>
        <p:spPr>
          <a:xfrm>
            <a:off x="440520" y="2234713"/>
            <a:ext cx="4162740" cy="31432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Bold"/>
                <a:ea typeface="Canva Sans Bold"/>
                <a:cs typeface="Canva Sans Bold"/>
                <a:sym typeface="Canva Sans Bold"/>
              </a:rPr>
              <a:t>Criminal Justice</a:t>
            </a:r>
          </a:p>
        </p:txBody>
      </p:sp>
      <p:grpSp>
        <p:nvGrpSpPr>
          <p:cNvPr id="53" name="Group 53"/>
          <p:cNvGrpSpPr/>
          <p:nvPr/>
        </p:nvGrpSpPr>
        <p:grpSpPr>
          <a:xfrm>
            <a:off x="440392" y="6804441"/>
            <a:ext cx="5467107" cy="3702546"/>
            <a:chOff x="0" y="0"/>
            <a:chExt cx="2184500" cy="1479432"/>
          </a:xfrm>
        </p:grpSpPr>
        <p:sp>
          <p:nvSpPr>
            <p:cNvPr id="54" name="Freeform 54"/>
            <p:cNvSpPr/>
            <p:nvPr/>
          </p:nvSpPr>
          <p:spPr>
            <a:xfrm>
              <a:off x="0" y="0"/>
              <a:ext cx="2184500" cy="1479432"/>
            </a:xfrm>
            <a:custGeom>
              <a:avLst/>
              <a:gdLst/>
              <a:ahLst/>
              <a:cxnLst/>
              <a:rect l="l" t="t" r="r" b="b"/>
              <a:pathLst>
                <a:path w="2184500" h="1479432">
                  <a:moveTo>
                    <a:pt x="0" y="0"/>
                  </a:moveTo>
                  <a:lnTo>
                    <a:pt x="2184500" y="0"/>
                  </a:lnTo>
                  <a:lnTo>
                    <a:pt x="2184500" y="1479432"/>
                  </a:lnTo>
                  <a:lnTo>
                    <a:pt x="0" y="1479432"/>
                  </a:lnTo>
                  <a:close/>
                </a:path>
              </a:pathLst>
            </a:custGeom>
            <a:ln w="28575" cap="sq">
              <a:solidFill>
                <a:srgbClr val="525252"/>
              </a:solidFill>
              <a:prstDash val="dash"/>
              <a:miter/>
            </a:ln>
          </p:spPr>
          <p:txBody>
            <a:bodyPr/>
            <a:lstStyle/>
            <a:p>
              <a:endParaRPr lang="en-GB"/>
            </a:p>
          </p:txBody>
        </p:sp>
        <p:sp>
          <p:nvSpPr>
            <p:cNvPr id="55" name="TextBox 55"/>
            <p:cNvSpPr txBox="1"/>
            <p:nvPr/>
          </p:nvSpPr>
          <p:spPr>
            <a:xfrm>
              <a:off x="0" y="0"/>
              <a:ext cx="2184500" cy="1479432"/>
            </a:xfrm>
            <a:prstGeom prst="rect">
              <a:avLst/>
            </a:prstGeom>
          </p:spPr>
          <p:txBody>
            <a:bodyPr lIns="0" tIns="0" rIns="0" bIns="0" rtlCol="0" anchor="ctr"/>
            <a:lstStyle/>
            <a:p>
              <a:pPr algn="l">
                <a:lnSpc>
                  <a:spcPts val="1919"/>
                </a:lnSpc>
              </a:pPr>
              <a:endParaRPr dirty="0"/>
            </a:p>
            <a:p>
              <a:pPr algn="l">
                <a:lnSpc>
                  <a:spcPts val="1919"/>
                </a:lnSpc>
              </a:pPr>
              <a:r>
                <a:rPr lang="en-US" sz="1599" dirty="0">
                  <a:solidFill>
                    <a:srgbClr val="000000"/>
                  </a:solidFill>
                  <a:latin typeface="Canva Sans"/>
                  <a:ea typeface="Canva Sans"/>
                  <a:cs typeface="Canva Sans"/>
                  <a:sym typeface="Canva Sans"/>
                </a:rPr>
                <a:t>The VRP Education team established an Education Prevention Pilot, which includes over</a:t>
              </a:r>
              <a:r>
                <a:rPr lang="en-US" sz="1599" b="1" dirty="0">
                  <a:solidFill>
                    <a:srgbClr val="000000"/>
                  </a:solidFill>
                  <a:latin typeface="Canva Sans Bold"/>
                  <a:ea typeface="Canva Sans Bold"/>
                  <a:cs typeface="Canva Sans Bold"/>
                  <a:sym typeface="Canva Sans Bold"/>
                </a:rPr>
                <a:t> 80 </a:t>
              </a:r>
              <a:r>
                <a:rPr lang="en-US" sz="1599" dirty="0">
                  <a:solidFill>
                    <a:srgbClr val="000000"/>
                  </a:solidFill>
                  <a:latin typeface="Canva Sans"/>
                  <a:ea typeface="Canva Sans"/>
                  <a:cs typeface="Canva Sans"/>
                  <a:sym typeface="Canva Sans"/>
                </a:rPr>
                <a:t>providers.  </a:t>
              </a:r>
            </a:p>
            <a:p>
              <a:pPr algn="l">
                <a:lnSpc>
                  <a:spcPts val="1919"/>
                </a:lnSpc>
              </a:pPr>
              <a:r>
                <a:rPr lang="en-US" sz="1599" dirty="0">
                  <a:solidFill>
                    <a:srgbClr val="000000"/>
                  </a:solidFill>
                  <a:latin typeface="Canva Sans"/>
                  <a:ea typeface="Canva Sans"/>
                  <a:cs typeface="Canva Sans"/>
                  <a:sym typeface="Canva Sans"/>
                </a:rPr>
                <a:t>We have worked with </a:t>
              </a:r>
              <a:r>
                <a:rPr lang="en-US" sz="1599" b="1" dirty="0">
                  <a:solidFill>
                    <a:srgbClr val="000000"/>
                  </a:solidFill>
                  <a:latin typeface="Canva Sans Bold"/>
                  <a:ea typeface="Canva Sans Bold"/>
                  <a:cs typeface="Canva Sans Bold"/>
                  <a:sym typeface="Canva Sans Bold"/>
                </a:rPr>
                <a:t>13 </a:t>
              </a:r>
              <a:r>
                <a:rPr lang="en-US" sz="1599" dirty="0">
                  <a:solidFill>
                    <a:srgbClr val="000000"/>
                  </a:solidFill>
                  <a:latin typeface="Canva Sans"/>
                  <a:ea typeface="Canva Sans"/>
                  <a:cs typeface="Canva Sans"/>
                  <a:sym typeface="Canva Sans"/>
                </a:rPr>
                <a:t>schools across Birmingham, Solihull, Walsall, and Wolverhampton to develop comprehensive education prevention plans for the academic year. </a:t>
              </a:r>
            </a:p>
            <a:p>
              <a:pPr algn="l">
                <a:lnSpc>
                  <a:spcPts val="1919"/>
                </a:lnSpc>
              </a:pPr>
              <a:endParaRPr lang="en-US" sz="1599" dirty="0">
                <a:solidFill>
                  <a:srgbClr val="000000"/>
                </a:solidFill>
                <a:latin typeface="Canva Sans"/>
                <a:ea typeface="Canva Sans"/>
                <a:cs typeface="Canva Sans"/>
                <a:sym typeface="Canva Sans"/>
              </a:endParaRPr>
            </a:p>
            <a:p>
              <a:pPr algn="l">
                <a:lnSpc>
                  <a:spcPts val="1919"/>
                </a:lnSpc>
              </a:pPr>
              <a:r>
                <a:rPr lang="en-US" sz="1599" dirty="0">
                  <a:solidFill>
                    <a:srgbClr val="000000"/>
                  </a:solidFill>
                  <a:latin typeface="Canva Sans"/>
                  <a:ea typeface="Canva Sans"/>
                  <a:cs typeface="Canva Sans"/>
                  <a:sym typeface="Canva Sans"/>
                </a:rPr>
                <a:t>The Education Prevention Pilot provided vital support and intervention to over </a:t>
              </a:r>
              <a:r>
                <a:rPr lang="en-US" sz="1599" b="1" dirty="0">
                  <a:solidFill>
                    <a:srgbClr val="000000"/>
                  </a:solidFill>
                  <a:latin typeface="Canva Sans Bold"/>
                  <a:ea typeface="Canva Sans Bold"/>
                  <a:cs typeface="Canva Sans Bold"/>
                  <a:sym typeface="Canva Sans Bold"/>
                </a:rPr>
                <a:t>800 </a:t>
              </a:r>
              <a:r>
                <a:rPr lang="en-US" sz="1599" dirty="0">
                  <a:solidFill>
                    <a:srgbClr val="000000"/>
                  </a:solidFill>
                  <a:latin typeface="Canva Sans"/>
                  <a:ea typeface="Canva Sans"/>
                  <a:cs typeface="Canva Sans"/>
                  <a:sym typeface="Canva Sans"/>
                </a:rPr>
                <a:t>young people this year. Various interventions have been delivered including social skills training, knife crime education programmes, cognitive behavioural therapy and restorative justice programmes.  </a:t>
              </a:r>
            </a:p>
            <a:p>
              <a:pPr algn="l">
                <a:lnSpc>
                  <a:spcPts val="1919"/>
                </a:lnSpc>
              </a:pPr>
              <a:endParaRPr lang="en-US" sz="1599" dirty="0">
                <a:solidFill>
                  <a:srgbClr val="000000"/>
                </a:solidFill>
                <a:latin typeface="Canva Sans"/>
                <a:ea typeface="Canva Sans"/>
                <a:cs typeface="Canva Sans"/>
                <a:sym typeface="Canva Sans"/>
              </a:endParaRPr>
            </a:p>
          </p:txBody>
        </p:sp>
      </p:grpSp>
      <p:grpSp>
        <p:nvGrpSpPr>
          <p:cNvPr id="56" name="Group 56"/>
          <p:cNvGrpSpPr/>
          <p:nvPr/>
        </p:nvGrpSpPr>
        <p:grpSpPr>
          <a:xfrm>
            <a:off x="420950" y="6516651"/>
            <a:ext cx="5486549" cy="493195"/>
            <a:chOff x="0" y="0"/>
            <a:chExt cx="25713187" cy="2311400"/>
          </a:xfrm>
        </p:grpSpPr>
        <p:sp>
          <p:nvSpPr>
            <p:cNvPr id="57" name="Freeform 57"/>
            <p:cNvSpPr/>
            <p:nvPr/>
          </p:nvSpPr>
          <p:spPr>
            <a:xfrm>
              <a:off x="0" y="0"/>
              <a:ext cx="25713187" cy="2311400"/>
            </a:xfrm>
            <a:custGeom>
              <a:avLst/>
              <a:gdLst/>
              <a:ahLst/>
              <a:cxnLst/>
              <a:rect l="l" t="t" r="r" b="b"/>
              <a:pathLst>
                <a:path w="25713187" h="2311400">
                  <a:moveTo>
                    <a:pt x="25408387" y="0"/>
                  </a:moveTo>
                  <a:lnTo>
                    <a:pt x="304800" y="0"/>
                  </a:lnTo>
                  <a:cubicBezTo>
                    <a:pt x="135890" y="0"/>
                    <a:pt x="0" y="135890"/>
                    <a:pt x="0" y="304800"/>
                  </a:cubicBezTo>
                  <a:lnTo>
                    <a:pt x="0" y="2006600"/>
                  </a:lnTo>
                  <a:cubicBezTo>
                    <a:pt x="0" y="2175510"/>
                    <a:pt x="135890" y="2311400"/>
                    <a:pt x="304800" y="2311400"/>
                  </a:cubicBezTo>
                  <a:lnTo>
                    <a:pt x="25408387" y="2311400"/>
                  </a:lnTo>
                  <a:cubicBezTo>
                    <a:pt x="25577298" y="2311400"/>
                    <a:pt x="25713187" y="2175510"/>
                    <a:pt x="25713187" y="2006600"/>
                  </a:cubicBezTo>
                  <a:lnTo>
                    <a:pt x="25713187" y="304800"/>
                  </a:lnTo>
                  <a:cubicBezTo>
                    <a:pt x="25713187" y="135890"/>
                    <a:pt x="25577298" y="0"/>
                    <a:pt x="25408387" y="0"/>
                  </a:cubicBezTo>
                  <a:close/>
                </a:path>
              </a:pathLst>
            </a:custGeom>
            <a:solidFill>
              <a:srgbClr val="3C5679"/>
            </a:solidFill>
          </p:spPr>
          <p:txBody>
            <a:bodyPr/>
            <a:lstStyle/>
            <a:p>
              <a:endParaRPr lang="en-GB"/>
            </a:p>
          </p:txBody>
        </p:sp>
      </p:grpSp>
      <p:sp>
        <p:nvSpPr>
          <p:cNvPr id="58" name="Freeform 58"/>
          <p:cNvSpPr/>
          <p:nvPr/>
        </p:nvSpPr>
        <p:spPr>
          <a:xfrm>
            <a:off x="5437697" y="6535701"/>
            <a:ext cx="469803" cy="443377"/>
          </a:xfrm>
          <a:custGeom>
            <a:avLst/>
            <a:gdLst/>
            <a:ahLst/>
            <a:cxnLst/>
            <a:rect l="l" t="t" r="r" b="b"/>
            <a:pathLst>
              <a:path w="469803" h="443377">
                <a:moveTo>
                  <a:pt x="0" y="0"/>
                </a:moveTo>
                <a:lnTo>
                  <a:pt x="469802" y="0"/>
                </a:lnTo>
                <a:lnTo>
                  <a:pt x="469802" y="443377"/>
                </a:lnTo>
                <a:lnTo>
                  <a:pt x="0" y="44337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59" name="Freeform 59"/>
          <p:cNvSpPr/>
          <p:nvPr/>
        </p:nvSpPr>
        <p:spPr>
          <a:xfrm>
            <a:off x="5334772" y="5922757"/>
            <a:ext cx="459493" cy="470069"/>
          </a:xfrm>
          <a:custGeom>
            <a:avLst/>
            <a:gdLst/>
            <a:ahLst/>
            <a:cxnLst/>
            <a:rect l="l" t="t" r="r" b="b"/>
            <a:pathLst>
              <a:path w="459493" h="470069">
                <a:moveTo>
                  <a:pt x="0" y="0"/>
                </a:moveTo>
                <a:lnTo>
                  <a:pt x="459493" y="0"/>
                </a:lnTo>
                <a:lnTo>
                  <a:pt x="459493" y="470069"/>
                </a:lnTo>
                <a:lnTo>
                  <a:pt x="0" y="470069"/>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0" name="TextBox 60"/>
          <p:cNvSpPr txBox="1"/>
          <p:nvPr/>
        </p:nvSpPr>
        <p:spPr>
          <a:xfrm>
            <a:off x="540607" y="6535701"/>
            <a:ext cx="4025706" cy="31432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Medium"/>
                <a:ea typeface="Canva Sans Medium"/>
                <a:cs typeface="Canva Sans Medium"/>
                <a:sym typeface="Canva Sans Medium"/>
              </a:rPr>
              <a:t>Education</a:t>
            </a:r>
          </a:p>
        </p:txBody>
      </p:sp>
      <p:grpSp>
        <p:nvGrpSpPr>
          <p:cNvPr id="61" name="Group 61"/>
          <p:cNvGrpSpPr/>
          <p:nvPr/>
        </p:nvGrpSpPr>
        <p:grpSpPr>
          <a:xfrm>
            <a:off x="12170562" y="6572585"/>
            <a:ext cx="5894134" cy="3543582"/>
            <a:chOff x="0" y="-55600"/>
            <a:chExt cx="2355128" cy="1415914"/>
          </a:xfrm>
        </p:grpSpPr>
        <p:sp>
          <p:nvSpPr>
            <p:cNvPr id="62" name="Freeform 62"/>
            <p:cNvSpPr/>
            <p:nvPr/>
          </p:nvSpPr>
          <p:spPr>
            <a:xfrm>
              <a:off x="0" y="0"/>
              <a:ext cx="2355128" cy="1360314"/>
            </a:xfrm>
            <a:custGeom>
              <a:avLst/>
              <a:gdLst/>
              <a:ahLst/>
              <a:cxnLst/>
              <a:rect l="l" t="t" r="r" b="b"/>
              <a:pathLst>
                <a:path w="2355128" h="1360314">
                  <a:moveTo>
                    <a:pt x="0" y="0"/>
                  </a:moveTo>
                  <a:lnTo>
                    <a:pt x="2355128" y="0"/>
                  </a:lnTo>
                  <a:lnTo>
                    <a:pt x="2355128" y="1360314"/>
                  </a:lnTo>
                  <a:lnTo>
                    <a:pt x="0" y="1360314"/>
                  </a:lnTo>
                  <a:close/>
                </a:path>
              </a:pathLst>
            </a:custGeom>
            <a:ln w="28575" cap="sq">
              <a:solidFill>
                <a:srgbClr val="525252"/>
              </a:solidFill>
              <a:prstDash val="dash"/>
              <a:miter/>
            </a:ln>
          </p:spPr>
          <p:txBody>
            <a:bodyPr/>
            <a:lstStyle/>
            <a:p>
              <a:endParaRPr lang="en-GB"/>
            </a:p>
          </p:txBody>
        </p:sp>
        <p:sp>
          <p:nvSpPr>
            <p:cNvPr id="63" name="TextBox 63"/>
            <p:cNvSpPr txBox="1"/>
            <p:nvPr/>
          </p:nvSpPr>
          <p:spPr>
            <a:xfrm>
              <a:off x="27560" y="-55600"/>
              <a:ext cx="2260223" cy="1388889"/>
            </a:xfrm>
            <a:prstGeom prst="rect">
              <a:avLst/>
            </a:prstGeom>
          </p:spPr>
          <p:txBody>
            <a:bodyPr lIns="0" tIns="0" rIns="0" bIns="0" rtlCol="0" anchor="ctr"/>
            <a:lstStyle/>
            <a:p>
              <a:pPr algn="l">
                <a:lnSpc>
                  <a:spcPts val="2239"/>
                </a:lnSpc>
              </a:pPr>
              <a:r>
                <a:rPr lang="en-US" sz="1599" dirty="0">
                  <a:solidFill>
                    <a:srgbClr val="000000"/>
                  </a:solidFill>
                  <a:latin typeface="Canva Sans"/>
                  <a:ea typeface="Canva Sans"/>
                  <a:cs typeface="Canva Sans"/>
                  <a:sym typeface="Canva Sans"/>
                </a:rPr>
                <a:t>As part of the My Tomorrow campaign, the Young Leaders have led the upstander Change Makers programme across the region.</a:t>
              </a:r>
            </a:p>
            <a:p>
              <a:pPr algn="l">
                <a:lnSpc>
                  <a:spcPts val="2239"/>
                </a:lnSpc>
              </a:pPr>
              <a:endParaRPr lang="en-US" sz="1599" dirty="0">
                <a:solidFill>
                  <a:srgbClr val="000000"/>
                </a:solidFill>
                <a:latin typeface="Canva Sans"/>
                <a:ea typeface="Canva Sans"/>
                <a:cs typeface="Canva Sans"/>
                <a:sym typeface="Canva Sans"/>
              </a:endParaRPr>
            </a:p>
            <a:p>
              <a:pPr algn="l">
                <a:lnSpc>
                  <a:spcPts val="2239"/>
                </a:lnSpc>
              </a:pPr>
              <a:r>
                <a:rPr lang="en-US" sz="1599" dirty="0">
                  <a:solidFill>
                    <a:srgbClr val="000000"/>
                  </a:solidFill>
                  <a:latin typeface="Canva Sans"/>
                  <a:ea typeface="Canva Sans"/>
                  <a:cs typeface="Canva Sans"/>
                  <a:sym typeface="Canva Sans"/>
                </a:rPr>
                <a:t>The Young Leaders have delivered the Change Makers programme to over </a:t>
              </a:r>
              <a:r>
                <a:rPr lang="en-US" sz="1599" b="1" dirty="0">
                  <a:solidFill>
                    <a:srgbClr val="000000"/>
                  </a:solidFill>
                  <a:latin typeface="Canva Sans Bold"/>
                  <a:ea typeface="Canva Sans Bold"/>
                  <a:cs typeface="Canva Sans Bold"/>
                  <a:sym typeface="Canva Sans Bold"/>
                </a:rPr>
                <a:t>475</a:t>
              </a:r>
              <a:r>
                <a:rPr lang="en-US" sz="1599" dirty="0">
                  <a:solidFill>
                    <a:srgbClr val="000000"/>
                  </a:solidFill>
                  <a:latin typeface="Canva Sans"/>
                  <a:ea typeface="Canva Sans"/>
                  <a:cs typeface="Canva Sans"/>
                  <a:sym typeface="Canva Sans"/>
                </a:rPr>
                <a:t> young people. The sessions focused on leadership development, the upstander approach, personal growth, and aimed to equip peers with the confidence and tools to lead and make a positive impact in their communities.</a:t>
              </a:r>
            </a:p>
          </p:txBody>
        </p:sp>
      </p:grpSp>
      <p:sp>
        <p:nvSpPr>
          <p:cNvPr id="64" name="TextBox 64"/>
          <p:cNvSpPr txBox="1"/>
          <p:nvPr/>
        </p:nvSpPr>
        <p:spPr>
          <a:xfrm>
            <a:off x="12209934" y="6217865"/>
            <a:ext cx="5372093" cy="238125"/>
          </a:xfrm>
          <a:prstGeom prst="rect">
            <a:avLst/>
          </a:prstGeom>
        </p:spPr>
        <p:txBody>
          <a:bodyPr lIns="0" tIns="0" rIns="0" bIns="0" rtlCol="0" anchor="t">
            <a:spAutoFit/>
          </a:bodyPr>
          <a:lstStyle/>
          <a:p>
            <a:pPr marL="0" lvl="1" indent="0" algn="l">
              <a:lnSpc>
                <a:spcPts val="1919"/>
              </a:lnSpc>
            </a:pPr>
            <a:r>
              <a:rPr lang="en-US" sz="1599" b="1">
                <a:solidFill>
                  <a:srgbClr val="FFFFFF"/>
                </a:solidFill>
                <a:latin typeface="Canva Sans Bold"/>
                <a:ea typeface="Canva Sans Bold"/>
                <a:cs typeface="Canva Sans Bold"/>
                <a:sym typeface="Canva Sans Bold"/>
              </a:rPr>
              <a:t>Change Makers and My Tomorrow</a:t>
            </a:r>
          </a:p>
        </p:txBody>
      </p:sp>
      <p:grpSp>
        <p:nvGrpSpPr>
          <p:cNvPr id="65" name="Group 65"/>
          <p:cNvGrpSpPr/>
          <p:nvPr/>
        </p:nvGrpSpPr>
        <p:grpSpPr>
          <a:xfrm>
            <a:off x="12209717" y="744950"/>
            <a:ext cx="5745989" cy="3273753"/>
            <a:chOff x="0" y="0"/>
            <a:chExt cx="2295933" cy="1308098"/>
          </a:xfrm>
        </p:grpSpPr>
        <p:sp>
          <p:nvSpPr>
            <p:cNvPr id="66" name="Freeform 66"/>
            <p:cNvSpPr/>
            <p:nvPr/>
          </p:nvSpPr>
          <p:spPr>
            <a:xfrm>
              <a:off x="0" y="0"/>
              <a:ext cx="2295933" cy="1308098"/>
            </a:xfrm>
            <a:custGeom>
              <a:avLst/>
              <a:gdLst/>
              <a:ahLst/>
              <a:cxnLst/>
              <a:rect l="l" t="t" r="r" b="b"/>
              <a:pathLst>
                <a:path w="2295933" h="1308098">
                  <a:moveTo>
                    <a:pt x="0" y="0"/>
                  </a:moveTo>
                  <a:lnTo>
                    <a:pt x="2295933" y="0"/>
                  </a:lnTo>
                  <a:lnTo>
                    <a:pt x="2295933" y="1308098"/>
                  </a:lnTo>
                  <a:lnTo>
                    <a:pt x="0" y="1308098"/>
                  </a:lnTo>
                  <a:close/>
                </a:path>
              </a:pathLst>
            </a:custGeom>
            <a:ln w="28575" cap="sq">
              <a:solidFill>
                <a:srgbClr val="525252"/>
              </a:solidFill>
              <a:prstDash val="dash"/>
              <a:miter/>
            </a:ln>
          </p:spPr>
          <p:txBody>
            <a:bodyPr/>
            <a:lstStyle/>
            <a:p>
              <a:endParaRPr lang="en-GB"/>
            </a:p>
          </p:txBody>
        </p:sp>
        <p:sp>
          <p:nvSpPr>
            <p:cNvPr id="67" name="TextBox 67"/>
            <p:cNvSpPr txBox="1"/>
            <p:nvPr/>
          </p:nvSpPr>
          <p:spPr>
            <a:xfrm>
              <a:off x="0" y="0"/>
              <a:ext cx="2295933" cy="1308098"/>
            </a:xfrm>
            <a:prstGeom prst="rect">
              <a:avLst/>
            </a:prstGeom>
          </p:spPr>
          <p:txBody>
            <a:bodyPr lIns="0" tIns="0" rIns="0" bIns="0" rtlCol="0" anchor="ctr"/>
            <a:lstStyle/>
            <a:p>
              <a:pPr algn="l">
                <a:lnSpc>
                  <a:spcPts val="1919"/>
                </a:lnSpc>
              </a:pPr>
              <a:endParaRPr/>
            </a:p>
          </p:txBody>
        </p:sp>
      </p:grpSp>
      <p:sp>
        <p:nvSpPr>
          <p:cNvPr id="68" name="TextBox 68"/>
          <p:cNvSpPr txBox="1"/>
          <p:nvPr/>
        </p:nvSpPr>
        <p:spPr>
          <a:xfrm>
            <a:off x="12344683" y="909467"/>
            <a:ext cx="5666408" cy="3167534"/>
          </a:xfrm>
          <a:prstGeom prst="rect">
            <a:avLst/>
          </a:prstGeom>
        </p:spPr>
        <p:txBody>
          <a:bodyPr lIns="0" tIns="0" rIns="0" bIns="0" rtlCol="0" anchor="t">
            <a:spAutoFit/>
          </a:bodyPr>
          <a:lstStyle/>
          <a:p>
            <a:pPr algn="l">
              <a:lnSpc>
                <a:spcPts val="1919"/>
              </a:lnSpc>
            </a:pPr>
            <a:r>
              <a:rPr lang="en-US" sz="1599" dirty="0">
                <a:solidFill>
                  <a:srgbClr val="000000"/>
                </a:solidFill>
                <a:latin typeface="Canva Sans"/>
                <a:ea typeface="Canva Sans"/>
                <a:cs typeface="Canva Sans"/>
                <a:sym typeface="Canva Sans"/>
              </a:rPr>
              <a:t>We hosted the VRP Annual Conference in Coventry in February 2026, bringing together professionals, communities and young people to showcase the fantastic work that is being delivered across the region this year.</a:t>
            </a:r>
          </a:p>
          <a:p>
            <a:pPr algn="l">
              <a:lnSpc>
                <a:spcPts val="1919"/>
              </a:lnSpc>
            </a:pPr>
            <a:endParaRPr lang="en-US" sz="1599" dirty="0">
              <a:solidFill>
                <a:srgbClr val="000000"/>
              </a:solidFill>
              <a:latin typeface="Canva Sans"/>
              <a:ea typeface="Canva Sans"/>
              <a:cs typeface="Canva Sans"/>
              <a:sym typeface="Canva Sans"/>
            </a:endParaRPr>
          </a:p>
          <a:p>
            <a:pPr algn="l">
              <a:lnSpc>
                <a:spcPts val="1919"/>
              </a:lnSpc>
            </a:pPr>
            <a:r>
              <a:rPr lang="en-US" sz="1599" dirty="0">
                <a:solidFill>
                  <a:srgbClr val="000000"/>
                </a:solidFill>
                <a:latin typeface="Canva Sans"/>
                <a:ea typeface="Canva Sans"/>
                <a:cs typeface="Canva Sans"/>
                <a:sym typeface="Canva Sans"/>
              </a:rPr>
              <a:t>We launched the new Education toolkit at the conference, which has been produced to support schools in their role to identify and prevent violence. </a:t>
            </a:r>
          </a:p>
          <a:p>
            <a:pPr algn="l">
              <a:lnSpc>
                <a:spcPts val="1919"/>
              </a:lnSpc>
            </a:pPr>
            <a:endParaRPr lang="en-US" sz="1599" dirty="0">
              <a:solidFill>
                <a:srgbClr val="000000"/>
              </a:solidFill>
              <a:latin typeface="Canva Sans"/>
              <a:ea typeface="Canva Sans"/>
              <a:cs typeface="Canva Sans"/>
              <a:sym typeface="Canva Sans"/>
            </a:endParaRPr>
          </a:p>
          <a:p>
            <a:pPr algn="l">
              <a:lnSpc>
                <a:spcPts val="1919"/>
              </a:lnSpc>
            </a:pPr>
            <a:r>
              <a:rPr lang="en-US" sz="1599" dirty="0">
                <a:solidFill>
                  <a:srgbClr val="000000"/>
                </a:solidFill>
                <a:latin typeface="Canva Sans"/>
                <a:ea typeface="Canva Sans"/>
                <a:cs typeface="Canva Sans"/>
                <a:sym typeface="Canva Sans"/>
              </a:rPr>
              <a:t>A new parent and carer resource ‘Not My Son’ was showcased at the conference, developed in conjunction with Pooja Kanda, Mark Brindley and The Reel.</a:t>
            </a:r>
          </a:p>
          <a:p>
            <a:pPr algn="l">
              <a:lnSpc>
                <a:spcPts val="1919"/>
              </a:lnSpc>
            </a:pPr>
            <a:endParaRPr lang="en-US" sz="1599" dirty="0">
              <a:solidFill>
                <a:srgbClr val="000000"/>
              </a:solidFill>
              <a:latin typeface="Canva Sans"/>
              <a:ea typeface="Canva Sans"/>
              <a:cs typeface="Canva Sans"/>
              <a:sym typeface="Canva Sans"/>
            </a:endParaRPr>
          </a:p>
        </p:txBody>
      </p:sp>
      <p:grpSp>
        <p:nvGrpSpPr>
          <p:cNvPr id="69" name="Group 69"/>
          <p:cNvGrpSpPr/>
          <p:nvPr/>
        </p:nvGrpSpPr>
        <p:grpSpPr>
          <a:xfrm>
            <a:off x="6344010" y="3060731"/>
            <a:ext cx="5586036" cy="1126721"/>
            <a:chOff x="0" y="0"/>
            <a:chExt cx="2232021" cy="450205"/>
          </a:xfrm>
        </p:grpSpPr>
        <p:sp>
          <p:nvSpPr>
            <p:cNvPr id="70" name="Freeform 70"/>
            <p:cNvSpPr/>
            <p:nvPr/>
          </p:nvSpPr>
          <p:spPr>
            <a:xfrm>
              <a:off x="0" y="0"/>
              <a:ext cx="2187980" cy="435011"/>
            </a:xfrm>
            <a:custGeom>
              <a:avLst/>
              <a:gdLst/>
              <a:ahLst/>
              <a:cxnLst/>
              <a:rect l="l" t="t" r="r" b="b"/>
              <a:pathLst>
                <a:path w="2187980" h="435011">
                  <a:moveTo>
                    <a:pt x="0" y="0"/>
                  </a:moveTo>
                  <a:lnTo>
                    <a:pt x="2187980" y="0"/>
                  </a:lnTo>
                  <a:lnTo>
                    <a:pt x="2187980" y="435011"/>
                  </a:lnTo>
                  <a:lnTo>
                    <a:pt x="0" y="435011"/>
                  </a:lnTo>
                  <a:close/>
                </a:path>
              </a:pathLst>
            </a:custGeom>
            <a:ln w="28575" cap="sq">
              <a:solidFill>
                <a:srgbClr val="525252"/>
              </a:solidFill>
              <a:prstDash val="dash"/>
              <a:miter/>
            </a:ln>
          </p:spPr>
          <p:txBody>
            <a:bodyPr/>
            <a:lstStyle/>
            <a:p>
              <a:endParaRPr lang="en-GB"/>
            </a:p>
          </p:txBody>
        </p:sp>
        <p:sp>
          <p:nvSpPr>
            <p:cNvPr id="71" name="TextBox 71"/>
            <p:cNvSpPr txBox="1"/>
            <p:nvPr/>
          </p:nvSpPr>
          <p:spPr>
            <a:xfrm>
              <a:off x="44041" y="15194"/>
              <a:ext cx="2187980" cy="435011"/>
            </a:xfrm>
            <a:prstGeom prst="rect">
              <a:avLst/>
            </a:prstGeom>
          </p:spPr>
          <p:txBody>
            <a:bodyPr lIns="0" tIns="0" rIns="0" bIns="0" rtlCol="0" anchor="ctr"/>
            <a:lstStyle/>
            <a:p>
              <a:pPr algn="l">
                <a:lnSpc>
                  <a:spcPts val="1919"/>
                </a:lnSpc>
              </a:pPr>
              <a:r>
                <a:rPr lang="en-US" sz="1599" dirty="0">
                  <a:solidFill>
                    <a:srgbClr val="000000"/>
                  </a:solidFill>
                  <a:latin typeface="Canva Sans"/>
                  <a:ea typeface="Canva Sans"/>
                  <a:cs typeface="Canva Sans"/>
                  <a:sym typeface="Canva Sans"/>
                </a:rPr>
                <a:t>VRP commissioned interventions reached </a:t>
              </a:r>
              <a:r>
                <a:rPr lang="en-US" sz="1599" b="1" dirty="0">
                  <a:solidFill>
                    <a:srgbClr val="000000"/>
                  </a:solidFill>
                  <a:latin typeface="Canva Sans Bold"/>
                  <a:ea typeface="Canva Sans Bold"/>
                  <a:cs typeface="Canva Sans Bold"/>
                  <a:sym typeface="Canva Sans Bold"/>
                </a:rPr>
                <a:t>60,646 </a:t>
              </a:r>
              <a:r>
                <a:rPr lang="en-US" sz="1599" dirty="0">
                  <a:solidFill>
                    <a:srgbClr val="000000"/>
                  </a:solidFill>
                  <a:latin typeface="Canva Sans"/>
                  <a:ea typeface="Canva Sans"/>
                  <a:cs typeface="Canva Sans"/>
                  <a:sym typeface="Canva Sans"/>
                </a:rPr>
                <a:t>young people between April 2025 and March 2026. </a:t>
              </a:r>
            </a:p>
            <a:p>
              <a:pPr algn="l">
                <a:lnSpc>
                  <a:spcPts val="1919"/>
                </a:lnSpc>
              </a:pPr>
              <a:r>
                <a:rPr lang="en-US" sz="1599" dirty="0">
                  <a:solidFill>
                    <a:srgbClr val="000000"/>
                  </a:solidFill>
                  <a:latin typeface="Canva Sans"/>
                  <a:ea typeface="Canva Sans"/>
                  <a:cs typeface="Canva Sans"/>
                  <a:sym typeface="Canva Sans"/>
                </a:rPr>
                <a:t>An increase of </a:t>
              </a:r>
              <a:r>
                <a:rPr lang="en-US" sz="1599" b="1" dirty="0">
                  <a:solidFill>
                    <a:srgbClr val="000000"/>
                  </a:solidFill>
                  <a:latin typeface="Canva Sans Bold"/>
                  <a:ea typeface="Canva Sans Bold"/>
                  <a:cs typeface="Canva Sans Bold"/>
                  <a:sym typeface="Canva Sans Bold"/>
                </a:rPr>
                <a:t>52.70%</a:t>
              </a:r>
              <a:r>
                <a:rPr lang="en-US" sz="1599" dirty="0">
                  <a:solidFill>
                    <a:srgbClr val="000000"/>
                  </a:solidFill>
                  <a:latin typeface="Canva Sans"/>
                  <a:ea typeface="Canva Sans"/>
                  <a:cs typeface="Canva Sans"/>
                  <a:sym typeface="Canva Sans"/>
                </a:rPr>
                <a:t> compared with the same time last year. </a:t>
              </a:r>
            </a:p>
          </p:txBody>
        </p:sp>
      </p:grpSp>
      <p:grpSp>
        <p:nvGrpSpPr>
          <p:cNvPr id="72" name="Group 72"/>
          <p:cNvGrpSpPr/>
          <p:nvPr/>
        </p:nvGrpSpPr>
        <p:grpSpPr>
          <a:xfrm>
            <a:off x="6300903" y="2651544"/>
            <a:ext cx="5570941" cy="485927"/>
            <a:chOff x="0" y="0"/>
            <a:chExt cx="26499200" cy="2311400"/>
          </a:xfrm>
        </p:grpSpPr>
        <p:sp>
          <p:nvSpPr>
            <p:cNvPr id="73" name="Freeform 73"/>
            <p:cNvSpPr/>
            <p:nvPr/>
          </p:nvSpPr>
          <p:spPr>
            <a:xfrm>
              <a:off x="0" y="0"/>
              <a:ext cx="26499201" cy="2311400"/>
            </a:xfrm>
            <a:custGeom>
              <a:avLst/>
              <a:gdLst/>
              <a:ahLst/>
              <a:cxnLst/>
              <a:rect l="l" t="t" r="r" b="b"/>
              <a:pathLst>
                <a:path w="26499201" h="2311400">
                  <a:moveTo>
                    <a:pt x="26194401" y="0"/>
                  </a:moveTo>
                  <a:lnTo>
                    <a:pt x="304800" y="0"/>
                  </a:lnTo>
                  <a:cubicBezTo>
                    <a:pt x="135890" y="0"/>
                    <a:pt x="0" y="135890"/>
                    <a:pt x="0" y="304800"/>
                  </a:cubicBezTo>
                  <a:lnTo>
                    <a:pt x="0" y="2006600"/>
                  </a:lnTo>
                  <a:cubicBezTo>
                    <a:pt x="0" y="2175510"/>
                    <a:pt x="135890" y="2311400"/>
                    <a:pt x="304800" y="2311400"/>
                  </a:cubicBezTo>
                  <a:lnTo>
                    <a:pt x="26194401" y="2311400"/>
                  </a:lnTo>
                  <a:cubicBezTo>
                    <a:pt x="26363309" y="2311400"/>
                    <a:pt x="26499201" y="2175510"/>
                    <a:pt x="26499201" y="2006600"/>
                  </a:cubicBezTo>
                  <a:lnTo>
                    <a:pt x="26499201" y="304800"/>
                  </a:lnTo>
                  <a:cubicBezTo>
                    <a:pt x="26499201" y="135890"/>
                    <a:pt x="26363309" y="0"/>
                    <a:pt x="26194401" y="0"/>
                  </a:cubicBezTo>
                  <a:close/>
                </a:path>
              </a:pathLst>
            </a:custGeom>
            <a:solidFill>
              <a:srgbClr val="B1AEF2"/>
            </a:solidFill>
          </p:spPr>
          <p:txBody>
            <a:bodyPr/>
            <a:lstStyle/>
            <a:p>
              <a:endParaRPr lang="en-GB"/>
            </a:p>
          </p:txBody>
        </p:sp>
      </p:grpSp>
      <p:sp>
        <p:nvSpPr>
          <p:cNvPr id="74" name="TextBox 74"/>
          <p:cNvSpPr txBox="1"/>
          <p:nvPr/>
        </p:nvSpPr>
        <p:spPr>
          <a:xfrm>
            <a:off x="6436655" y="4303380"/>
            <a:ext cx="4025706" cy="31432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Bold"/>
                <a:ea typeface="Canva Sans Bold"/>
                <a:cs typeface="Canva Sans Bold"/>
                <a:sym typeface="Canva Sans Bold"/>
              </a:rPr>
              <a:t>Universal Offer</a:t>
            </a:r>
          </a:p>
        </p:txBody>
      </p:sp>
      <p:sp>
        <p:nvSpPr>
          <p:cNvPr id="75" name="TextBox 75"/>
          <p:cNvSpPr txBox="1"/>
          <p:nvPr/>
        </p:nvSpPr>
        <p:spPr>
          <a:xfrm>
            <a:off x="12122482" y="389162"/>
            <a:ext cx="4867698" cy="238125"/>
          </a:xfrm>
          <a:prstGeom prst="rect">
            <a:avLst/>
          </a:prstGeom>
        </p:spPr>
        <p:txBody>
          <a:bodyPr lIns="0" tIns="0" rIns="0" bIns="0" rtlCol="0" anchor="t">
            <a:spAutoFit/>
          </a:bodyPr>
          <a:lstStyle/>
          <a:p>
            <a:pPr marL="0" lvl="1" indent="0" algn="l">
              <a:lnSpc>
                <a:spcPts val="1919"/>
              </a:lnSpc>
            </a:pPr>
            <a:r>
              <a:rPr lang="en-US" sz="1599" b="1">
                <a:solidFill>
                  <a:srgbClr val="FFFFFF"/>
                </a:solidFill>
                <a:latin typeface="Canva Sans Medium"/>
                <a:ea typeface="Canva Sans Medium"/>
                <a:cs typeface="Canva Sans Medium"/>
                <a:sym typeface="Canva Sans Medium"/>
              </a:rPr>
              <a:t>Faith Alliance</a:t>
            </a:r>
          </a:p>
        </p:txBody>
      </p:sp>
      <p:grpSp>
        <p:nvGrpSpPr>
          <p:cNvPr id="76" name="Group 76"/>
          <p:cNvGrpSpPr/>
          <p:nvPr/>
        </p:nvGrpSpPr>
        <p:grpSpPr>
          <a:xfrm>
            <a:off x="12209717" y="276111"/>
            <a:ext cx="5745989" cy="480078"/>
            <a:chOff x="0" y="0"/>
            <a:chExt cx="27664830" cy="2311400"/>
          </a:xfrm>
        </p:grpSpPr>
        <p:sp>
          <p:nvSpPr>
            <p:cNvPr id="77" name="Freeform 77"/>
            <p:cNvSpPr/>
            <p:nvPr/>
          </p:nvSpPr>
          <p:spPr>
            <a:xfrm>
              <a:off x="0" y="0"/>
              <a:ext cx="27664829" cy="2311400"/>
            </a:xfrm>
            <a:custGeom>
              <a:avLst/>
              <a:gdLst/>
              <a:ahLst/>
              <a:cxnLst/>
              <a:rect l="l" t="t" r="r" b="b"/>
              <a:pathLst>
                <a:path w="27664829" h="2311400">
                  <a:moveTo>
                    <a:pt x="27360029" y="0"/>
                  </a:moveTo>
                  <a:lnTo>
                    <a:pt x="304800" y="0"/>
                  </a:lnTo>
                  <a:cubicBezTo>
                    <a:pt x="135890" y="0"/>
                    <a:pt x="0" y="135890"/>
                    <a:pt x="0" y="304800"/>
                  </a:cubicBezTo>
                  <a:lnTo>
                    <a:pt x="0" y="2006600"/>
                  </a:lnTo>
                  <a:cubicBezTo>
                    <a:pt x="0" y="2175510"/>
                    <a:pt x="135890" y="2311400"/>
                    <a:pt x="304800" y="2311400"/>
                  </a:cubicBezTo>
                  <a:lnTo>
                    <a:pt x="27360029" y="2311400"/>
                  </a:lnTo>
                  <a:cubicBezTo>
                    <a:pt x="27528940" y="2311400"/>
                    <a:pt x="27664829" y="2175510"/>
                    <a:pt x="27664829" y="2006600"/>
                  </a:cubicBezTo>
                  <a:lnTo>
                    <a:pt x="27664829" y="304800"/>
                  </a:lnTo>
                  <a:cubicBezTo>
                    <a:pt x="27664829" y="135890"/>
                    <a:pt x="27528940" y="0"/>
                    <a:pt x="27360029" y="0"/>
                  </a:cubicBezTo>
                  <a:close/>
                </a:path>
              </a:pathLst>
            </a:custGeom>
            <a:solidFill>
              <a:srgbClr val="4265AA"/>
            </a:solidFill>
          </p:spPr>
          <p:txBody>
            <a:bodyPr/>
            <a:lstStyle/>
            <a:p>
              <a:endParaRPr lang="en-GB"/>
            </a:p>
          </p:txBody>
        </p:sp>
      </p:grpSp>
      <p:sp>
        <p:nvSpPr>
          <p:cNvPr id="78" name="TextBox 78"/>
          <p:cNvSpPr txBox="1"/>
          <p:nvPr/>
        </p:nvSpPr>
        <p:spPr>
          <a:xfrm>
            <a:off x="12268975" y="358988"/>
            <a:ext cx="4025706" cy="31427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Bold"/>
                <a:ea typeface="Canva Sans Bold"/>
                <a:cs typeface="Canva Sans Bold"/>
                <a:sym typeface="Canva Sans Bold"/>
              </a:rPr>
              <a:t>VRP Annual Conference 2026</a:t>
            </a:r>
          </a:p>
        </p:txBody>
      </p:sp>
      <p:sp>
        <p:nvSpPr>
          <p:cNvPr id="79" name="Freeform 79"/>
          <p:cNvSpPr/>
          <p:nvPr/>
        </p:nvSpPr>
        <p:spPr>
          <a:xfrm>
            <a:off x="11377969" y="2639789"/>
            <a:ext cx="441856" cy="463852"/>
          </a:xfrm>
          <a:custGeom>
            <a:avLst/>
            <a:gdLst/>
            <a:ahLst/>
            <a:cxnLst/>
            <a:rect l="l" t="t" r="r" b="b"/>
            <a:pathLst>
              <a:path w="441856" h="463852">
                <a:moveTo>
                  <a:pt x="0" y="0"/>
                </a:moveTo>
                <a:lnTo>
                  <a:pt x="441856" y="0"/>
                </a:lnTo>
                <a:lnTo>
                  <a:pt x="441856" y="463852"/>
                </a:lnTo>
                <a:lnTo>
                  <a:pt x="0" y="463852"/>
                </a:lnTo>
                <a:lnTo>
                  <a:pt x="0" y="0"/>
                </a:lnTo>
                <a:close/>
              </a:path>
            </a:pathLst>
          </a:custGeom>
          <a:blipFill>
            <a:blip r:embed="rId7"/>
            <a:stretch>
              <a:fillRect r="-160247"/>
            </a:stretch>
          </a:blipFill>
        </p:spPr>
        <p:txBody>
          <a:bodyPr/>
          <a:lstStyle/>
          <a:p>
            <a:endParaRPr lang="en-GB"/>
          </a:p>
        </p:txBody>
      </p:sp>
      <p:grpSp>
        <p:nvGrpSpPr>
          <p:cNvPr id="80" name="Group 80"/>
          <p:cNvGrpSpPr/>
          <p:nvPr/>
        </p:nvGrpSpPr>
        <p:grpSpPr>
          <a:xfrm>
            <a:off x="12125121" y="6273634"/>
            <a:ext cx="5884921" cy="493195"/>
            <a:chOff x="0" y="0"/>
            <a:chExt cx="27580192" cy="2311400"/>
          </a:xfrm>
        </p:grpSpPr>
        <p:sp>
          <p:nvSpPr>
            <p:cNvPr id="81" name="Freeform 81"/>
            <p:cNvSpPr/>
            <p:nvPr/>
          </p:nvSpPr>
          <p:spPr>
            <a:xfrm>
              <a:off x="0" y="0"/>
              <a:ext cx="27580193" cy="2311400"/>
            </a:xfrm>
            <a:custGeom>
              <a:avLst/>
              <a:gdLst/>
              <a:ahLst/>
              <a:cxnLst/>
              <a:rect l="l" t="t" r="r" b="b"/>
              <a:pathLst>
                <a:path w="27580193" h="2311400">
                  <a:moveTo>
                    <a:pt x="27275393" y="0"/>
                  </a:moveTo>
                  <a:lnTo>
                    <a:pt x="304800" y="0"/>
                  </a:lnTo>
                  <a:cubicBezTo>
                    <a:pt x="135890" y="0"/>
                    <a:pt x="0" y="135890"/>
                    <a:pt x="0" y="304800"/>
                  </a:cubicBezTo>
                  <a:lnTo>
                    <a:pt x="0" y="2006600"/>
                  </a:lnTo>
                  <a:cubicBezTo>
                    <a:pt x="0" y="2175510"/>
                    <a:pt x="135890" y="2311400"/>
                    <a:pt x="304800" y="2311400"/>
                  </a:cubicBezTo>
                  <a:lnTo>
                    <a:pt x="27275393" y="2311400"/>
                  </a:lnTo>
                  <a:cubicBezTo>
                    <a:pt x="27444300" y="2311400"/>
                    <a:pt x="27580193" y="2175510"/>
                    <a:pt x="27580193" y="2006600"/>
                  </a:cubicBezTo>
                  <a:lnTo>
                    <a:pt x="27580193" y="304800"/>
                  </a:lnTo>
                  <a:cubicBezTo>
                    <a:pt x="27580193" y="135890"/>
                    <a:pt x="27444300" y="0"/>
                    <a:pt x="27275393" y="0"/>
                  </a:cubicBezTo>
                  <a:close/>
                </a:path>
              </a:pathLst>
            </a:custGeom>
            <a:solidFill>
              <a:srgbClr val="3C5679"/>
            </a:solidFill>
          </p:spPr>
          <p:txBody>
            <a:bodyPr/>
            <a:lstStyle/>
            <a:p>
              <a:endParaRPr lang="en-GB"/>
            </a:p>
          </p:txBody>
        </p:sp>
      </p:grpSp>
      <p:sp>
        <p:nvSpPr>
          <p:cNvPr id="82" name="TextBox 82"/>
          <p:cNvSpPr txBox="1"/>
          <p:nvPr/>
        </p:nvSpPr>
        <p:spPr>
          <a:xfrm>
            <a:off x="12170562" y="6321259"/>
            <a:ext cx="5705781" cy="31427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Bold"/>
                <a:ea typeface="Canva Sans Bold"/>
                <a:cs typeface="Canva Sans Bold"/>
                <a:sym typeface="Canva Sans Bold"/>
              </a:rPr>
              <a:t>My Tomorrow and Change Makers</a:t>
            </a:r>
          </a:p>
        </p:txBody>
      </p:sp>
      <p:sp>
        <p:nvSpPr>
          <p:cNvPr id="83" name="TextBox 83"/>
          <p:cNvSpPr txBox="1"/>
          <p:nvPr/>
        </p:nvSpPr>
        <p:spPr>
          <a:xfrm>
            <a:off x="6403450" y="2734503"/>
            <a:ext cx="5362665" cy="314325"/>
          </a:xfrm>
          <a:prstGeom prst="rect">
            <a:avLst/>
          </a:prstGeom>
        </p:spPr>
        <p:txBody>
          <a:bodyPr lIns="0" tIns="0" rIns="0" bIns="0" rtlCol="0" anchor="t">
            <a:spAutoFit/>
          </a:bodyPr>
          <a:lstStyle/>
          <a:p>
            <a:pPr marL="0" lvl="1" indent="0" algn="l">
              <a:lnSpc>
                <a:spcPts val="2519"/>
              </a:lnSpc>
            </a:pPr>
            <a:r>
              <a:rPr lang="en-US" sz="2099" b="1">
                <a:solidFill>
                  <a:srgbClr val="FFFFFF"/>
                </a:solidFill>
                <a:latin typeface="Canva Sans Bold"/>
                <a:ea typeface="Canva Sans Bold"/>
                <a:cs typeface="Canva Sans Bold"/>
                <a:sym typeface="Canva Sans Bold"/>
              </a:rPr>
              <a:t>Our work</a:t>
            </a:r>
          </a:p>
        </p:txBody>
      </p:sp>
      <p:sp>
        <p:nvSpPr>
          <p:cNvPr id="84" name="Freeform 84"/>
          <p:cNvSpPr/>
          <p:nvPr/>
        </p:nvSpPr>
        <p:spPr>
          <a:xfrm>
            <a:off x="11356412" y="6392826"/>
            <a:ext cx="484970" cy="487408"/>
          </a:xfrm>
          <a:custGeom>
            <a:avLst/>
            <a:gdLst/>
            <a:ahLst/>
            <a:cxnLst/>
            <a:rect l="l" t="t" r="r" b="b"/>
            <a:pathLst>
              <a:path w="484970" h="487408">
                <a:moveTo>
                  <a:pt x="0" y="0"/>
                </a:moveTo>
                <a:lnTo>
                  <a:pt x="484970" y="0"/>
                </a:lnTo>
                <a:lnTo>
                  <a:pt x="484970" y="487408"/>
                </a:lnTo>
                <a:lnTo>
                  <a:pt x="0" y="48740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5" name="Freeform 85"/>
          <p:cNvSpPr/>
          <p:nvPr/>
        </p:nvSpPr>
        <p:spPr>
          <a:xfrm>
            <a:off x="17362942" y="255292"/>
            <a:ext cx="581455" cy="505866"/>
          </a:xfrm>
          <a:custGeom>
            <a:avLst/>
            <a:gdLst/>
            <a:ahLst/>
            <a:cxnLst/>
            <a:rect l="l" t="t" r="r" b="b"/>
            <a:pathLst>
              <a:path w="581455" h="505866">
                <a:moveTo>
                  <a:pt x="0" y="0"/>
                </a:moveTo>
                <a:lnTo>
                  <a:pt x="581455" y="0"/>
                </a:lnTo>
                <a:lnTo>
                  <a:pt x="581455" y="505866"/>
                </a:lnTo>
                <a:lnTo>
                  <a:pt x="0" y="505866"/>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6" name="Freeform 86"/>
          <p:cNvSpPr/>
          <p:nvPr/>
        </p:nvSpPr>
        <p:spPr>
          <a:xfrm>
            <a:off x="5251011" y="2223782"/>
            <a:ext cx="543254" cy="499114"/>
          </a:xfrm>
          <a:custGeom>
            <a:avLst/>
            <a:gdLst/>
            <a:ahLst/>
            <a:cxnLst/>
            <a:rect l="l" t="t" r="r" b="b"/>
            <a:pathLst>
              <a:path w="543254" h="499114">
                <a:moveTo>
                  <a:pt x="0" y="0"/>
                </a:moveTo>
                <a:lnTo>
                  <a:pt x="543254" y="0"/>
                </a:lnTo>
                <a:lnTo>
                  <a:pt x="543254" y="499115"/>
                </a:lnTo>
                <a:lnTo>
                  <a:pt x="0" y="49911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7" name="TextBox 87"/>
          <p:cNvSpPr txBox="1"/>
          <p:nvPr/>
        </p:nvSpPr>
        <p:spPr>
          <a:xfrm>
            <a:off x="6384159" y="4873291"/>
            <a:ext cx="5435595" cy="1218282"/>
          </a:xfrm>
          <a:prstGeom prst="rect">
            <a:avLst/>
          </a:prstGeom>
        </p:spPr>
        <p:txBody>
          <a:bodyPr lIns="0" tIns="0" rIns="0" bIns="0" rtlCol="0" anchor="t">
            <a:spAutoFit/>
          </a:bodyPr>
          <a:lstStyle/>
          <a:p>
            <a:pPr algn="l">
              <a:lnSpc>
                <a:spcPts val="1919"/>
              </a:lnSpc>
            </a:pPr>
            <a:r>
              <a:rPr lang="en-US" sz="1599" dirty="0">
                <a:solidFill>
                  <a:srgbClr val="000000"/>
                </a:solidFill>
                <a:latin typeface="Canva Sans"/>
                <a:ea typeface="Canva Sans"/>
                <a:cs typeface="Canva Sans"/>
                <a:sym typeface="Canva Sans"/>
              </a:rPr>
              <a:t>The Education Team delivered the VRP Universal Training offer to </a:t>
            </a:r>
            <a:r>
              <a:rPr lang="en-US" sz="1599" b="1" dirty="0">
                <a:solidFill>
                  <a:srgbClr val="000000"/>
                </a:solidFill>
                <a:latin typeface="Canva Sans Bold"/>
                <a:ea typeface="Canva Sans Bold"/>
                <a:cs typeface="Canva Sans Bold"/>
                <a:sym typeface="Canva Sans Bold"/>
              </a:rPr>
              <a:t>4475 </a:t>
            </a:r>
            <a:r>
              <a:rPr lang="en-US" sz="1599" dirty="0">
                <a:solidFill>
                  <a:srgbClr val="000000"/>
                </a:solidFill>
                <a:latin typeface="Canva Sans"/>
                <a:ea typeface="Canva Sans"/>
                <a:cs typeface="Canva Sans"/>
                <a:sym typeface="Canva Sans"/>
              </a:rPr>
              <a:t>professionals this year.</a:t>
            </a:r>
          </a:p>
          <a:p>
            <a:pPr algn="l">
              <a:lnSpc>
                <a:spcPts val="1919"/>
              </a:lnSpc>
            </a:pPr>
            <a:endParaRPr lang="en-US" sz="1599" dirty="0">
              <a:solidFill>
                <a:srgbClr val="000000"/>
              </a:solidFill>
              <a:latin typeface="Canva Sans"/>
              <a:ea typeface="Canva Sans"/>
              <a:cs typeface="Canva Sans"/>
              <a:sym typeface="Canva Sans"/>
            </a:endParaRPr>
          </a:p>
          <a:p>
            <a:pPr algn="l">
              <a:lnSpc>
                <a:spcPts val="1919"/>
              </a:lnSpc>
            </a:pPr>
            <a:r>
              <a:rPr lang="en-US" sz="1599" dirty="0">
                <a:solidFill>
                  <a:srgbClr val="000000"/>
                </a:solidFill>
                <a:latin typeface="Canva Sans"/>
                <a:ea typeface="Canva Sans"/>
                <a:cs typeface="Canva Sans"/>
                <a:sym typeface="Canva Sans"/>
              </a:rPr>
              <a:t>To view and register for future VRP webinars, please visit our </a:t>
            </a:r>
            <a:r>
              <a:rPr lang="en-US" sz="1599" b="1" u="sng" dirty="0">
                <a:solidFill>
                  <a:srgbClr val="3C5679"/>
                </a:solidFill>
                <a:latin typeface="Canva Sans Bold"/>
                <a:ea typeface="Canva Sans Bold"/>
                <a:cs typeface="Canva Sans Bold"/>
                <a:sym typeface="Canva Sans Bold"/>
                <a:hlinkClick r:id="rId13" tooltip="https://www.eventbrite.co.uk/o/west-midlands-violence-reduction-partnership-33440166991"/>
              </a:rPr>
              <a:t>Eventbrite</a:t>
            </a:r>
            <a:r>
              <a:rPr lang="en-US" sz="1599" u="sng" dirty="0">
                <a:solidFill>
                  <a:srgbClr val="000000"/>
                </a:solidFill>
                <a:latin typeface="Canva Sans"/>
                <a:ea typeface="Canva Sans"/>
                <a:cs typeface="Canva Sans"/>
                <a:sym typeface="Canva Sans"/>
                <a:hlinkClick r:id="rId13" tooltip="https://www.eventbrite.co.uk/o/west-midlands-violence-reduction-partnership-33440166991"/>
              </a:rPr>
              <a:t> </a:t>
            </a:r>
            <a:r>
              <a:rPr lang="en-US" sz="1599" dirty="0">
                <a:solidFill>
                  <a:srgbClr val="000000"/>
                </a:solidFill>
                <a:latin typeface="Canva Sans"/>
                <a:ea typeface="Canva Sans"/>
                <a:cs typeface="Canva Sans"/>
                <a:sym typeface="Canva Sans"/>
              </a:rPr>
              <a:t>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
            <a:extLst>
              <a:ext uri="{FF2B5EF4-FFF2-40B4-BE49-F238E27FC236}">
                <a16:creationId xmlns:a16="http://schemas.microsoft.com/office/drawing/2014/main" id="{8316F231-D7E0-8B75-D675-B80DF8F26DC1}"/>
              </a:ext>
            </a:extLst>
          </p:cNvPr>
          <p:cNvSpPr/>
          <p:nvPr/>
        </p:nvSpPr>
        <p:spPr>
          <a:xfrm>
            <a:off x="3661913" y="56564"/>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latin typeface="Canva Sans" panose="020B0604020202020204" charset="0"/>
            </a:endParaRPr>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latin typeface="Canva Sans" panose="020B0604020202020204" charset="0"/>
            </a:endParaRPr>
          </a:p>
        </p:txBody>
      </p:sp>
      <p:sp>
        <p:nvSpPr>
          <p:cNvPr id="4" name="TextBox 4"/>
          <p:cNvSpPr txBox="1"/>
          <p:nvPr/>
        </p:nvSpPr>
        <p:spPr>
          <a:xfrm>
            <a:off x="0" y="227094"/>
            <a:ext cx="18716309" cy="1794594"/>
          </a:xfrm>
          <a:prstGeom prst="rect">
            <a:avLst/>
          </a:prstGeom>
        </p:spPr>
        <p:txBody>
          <a:bodyPr wrap="square" lIns="0" tIns="0" rIns="0" bIns="0" rtlCol="0" anchor="t">
            <a:spAutoFit/>
          </a:bodyPr>
          <a:lstStyle/>
          <a:p>
            <a:pPr algn="ctr">
              <a:lnSpc>
                <a:spcPts val="7215"/>
              </a:lnSpc>
              <a:spcBef>
                <a:spcPct val="0"/>
              </a:spcBef>
            </a:pPr>
            <a:r>
              <a:rPr lang="en-US" sz="5400" b="1" u="sng" spc="-240" dirty="0">
                <a:solidFill>
                  <a:srgbClr val="000000"/>
                </a:solidFill>
                <a:latin typeface="Canva Sans" panose="020B0604020202020204" charset="0"/>
                <a:ea typeface="Canva Sans Bold"/>
                <a:cs typeface="Canva Sans Bold"/>
                <a:sym typeface="Canva Sans Bold"/>
              </a:rPr>
              <a:t>Trends in Serious Youth Violence </a:t>
            </a:r>
          </a:p>
          <a:p>
            <a:pPr algn="ctr">
              <a:lnSpc>
                <a:spcPts val="7215"/>
              </a:lnSpc>
              <a:spcBef>
                <a:spcPct val="0"/>
              </a:spcBef>
            </a:pPr>
            <a:r>
              <a:rPr lang="en-US" sz="5400" b="1" u="sng" spc="-240" dirty="0">
                <a:solidFill>
                  <a:srgbClr val="000000"/>
                </a:solidFill>
                <a:latin typeface="Canva Sans" panose="020B0604020202020204" charset="0"/>
                <a:ea typeface="Canva Sans Bold"/>
                <a:cs typeface="Canva Sans Bold"/>
                <a:sym typeface="Canva Sans Bold"/>
              </a:rPr>
              <a:t>(April 2025 – March  2026)</a:t>
            </a:r>
          </a:p>
        </p:txBody>
      </p:sp>
      <p:sp>
        <p:nvSpPr>
          <p:cNvPr id="13" name="Freeform 13"/>
          <p:cNvSpPr/>
          <p:nvPr/>
        </p:nvSpPr>
        <p:spPr>
          <a:xfrm>
            <a:off x="11842144" y="2857768"/>
            <a:ext cx="2895600" cy="2780525"/>
          </a:xfrm>
          <a:custGeom>
            <a:avLst/>
            <a:gdLst/>
            <a:ahLst/>
            <a:cxnLst/>
            <a:rect l="l" t="t" r="r" b="b"/>
            <a:pathLst>
              <a:path w="2573610" h="2567176">
                <a:moveTo>
                  <a:pt x="0" y="0"/>
                </a:moveTo>
                <a:lnTo>
                  <a:pt x="2573610" y="0"/>
                </a:lnTo>
                <a:lnTo>
                  <a:pt x="2573610" y="2567176"/>
                </a:lnTo>
                <a:lnTo>
                  <a:pt x="0" y="256717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latin typeface="Canva Sans" panose="020B0604020202020204" charset="0"/>
            </a:endParaRPr>
          </a:p>
        </p:txBody>
      </p:sp>
      <p:sp>
        <p:nvSpPr>
          <p:cNvPr id="16" name="Freeform 4">
            <a:extLst>
              <a:ext uri="{FF2B5EF4-FFF2-40B4-BE49-F238E27FC236}">
                <a16:creationId xmlns:a16="http://schemas.microsoft.com/office/drawing/2014/main" id="{8C41C99F-9023-AF72-00E1-9AC0381D849A}"/>
              </a:ext>
            </a:extLst>
          </p:cNvPr>
          <p:cNvSpPr/>
          <p:nvPr/>
        </p:nvSpPr>
        <p:spPr>
          <a:xfrm>
            <a:off x="3261145" y="2580902"/>
            <a:ext cx="2788920" cy="2780524"/>
          </a:xfrm>
          <a:custGeom>
            <a:avLst/>
            <a:gdLst/>
            <a:ahLst/>
            <a:cxnLst/>
            <a:rect l="l" t="t" r="r" b="b"/>
            <a:pathLst>
              <a:path w="2429199" h="2429199">
                <a:moveTo>
                  <a:pt x="0" y="0"/>
                </a:moveTo>
                <a:lnTo>
                  <a:pt x="2429198" y="0"/>
                </a:lnTo>
                <a:lnTo>
                  <a:pt x="2429198" y="2429199"/>
                </a:lnTo>
                <a:lnTo>
                  <a:pt x="0" y="2429199"/>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latin typeface="Canva Sans" panose="020B0604020202020204" charset="0"/>
            </a:endParaRPr>
          </a:p>
        </p:txBody>
      </p:sp>
      <p:sp>
        <p:nvSpPr>
          <p:cNvPr id="17" name="TextBox 9">
            <a:extLst>
              <a:ext uri="{FF2B5EF4-FFF2-40B4-BE49-F238E27FC236}">
                <a16:creationId xmlns:a16="http://schemas.microsoft.com/office/drawing/2014/main" id="{365F4625-3A00-567F-4CC2-6128800F40D5}"/>
              </a:ext>
            </a:extLst>
          </p:cNvPr>
          <p:cNvSpPr txBox="1"/>
          <p:nvPr/>
        </p:nvSpPr>
        <p:spPr>
          <a:xfrm>
            <a:off x="1624926" y="5847839"/>
            <a:ext cx="5903193" cy="2708690"/>
          </a:xfrm>
          <a:prstGeom prst="rect">
            <a:avLst/>
          </a:prstGeom>
        </p:spPr>
        <p:txBody>
          <a:bodyPr wrap="square" lIns="0" tIns="0" rIns="0" bIns="0" rtlCol="0" anchor="t">
            <a:spAutoFit/>
          </a:bodyPr>
          <a:lstStyle/>
          <a:p>
            <a:pPr algn="ctr">
              <a:lnSpc>
                <a:spcPts val="3499"/>
              </a:lnSpc>
            </a:pPr>
            <a:r>
              <a:rPr lang="en-US" sz="3200" b="1" dirty="0">
                <a:solidFill>
                  <a:srgbClr val="000000"/>
                </a:solidFill>
                <a:latin typeface="Canva Sans" panose="020B0604020202020204" charset="0"/>
                <a:ea typeface="Canva Sans Bold"/>
                <a:cs typeface="Canva Sans Bold"/>
                <a:sym typeface="Canva Sans Bold"/>
              </a:rPr>
              <a:t>An overall 2.44 reduction </a:t>
            </a:r>
            <a:r>
              <a:rPr lang="en-US" sz="3200" dirty="0">
                <a:solidFill>
                  <a:srgbClr val="000000"/>
                </a:solidFill>
                <a:latin typeface="Canva Sans" panose="020B0604020202020204" charset="0"/>
                <a:ea typeface="Canva Sans"/>
                <a:cs typeface="Canva Sans"/>
                <a:sym typeface="Canva Sans"/>
              </a:rPr>
              <a:t>in serious youth violence compared with the previous year,</a:t>
            </a:r>
            <a:r>
              <a:rPr lang="en-US" sz="4400" dirty="0">
                <a:solidFill>
                  <a:srgbClr val="000000"/>
                </a:solidFill>
                <a:latin typeface="Aptos" panose="020B0004020202020204" pitchFamily="34" charset="0"/>
                <a:ea typeface="Canva Sans"/>
                <a:cs typeface="Canva Sans"/>
                <a:sym typeface="Canva Sans"/>
              </a:rPr>
              <a:t> </a:t>
            </a:r>
            <a:r>
              <a:rPr lang="en-GB" sz="3600" b="1" dirty="0">
                <a:solidFill>
                  <a:schemeClr val="tx2"/>
                </a:solidFill>
                <a:latin typeface="Aptos" panose="020B0004020202020204" pitchFamily="34" charset="0"/>
              </a:rPr>
              <a:t>and an overall 15.17% reduction over the last two years</a:t>
            </a:r>
            <a:endParaRPr lang="en-US" sz="3200" b="1" dirty="0">
              <a:solidFill>
                <a:schemeClr val="tx2"/>
              </a:solidFill>
              <a:latin typeface="Aptos" panose="020B0004020202020204" pitchFamily="34" charset="0"/>
              <a:ea typeface="Canva Sans"/>
              <a:cs typeface="Canva Sans"/>
              <a:sym typeface="Canva Sans"/>
            </a:endParaRPr>
          </a:p>
        </p:txBody>
      </p:sp>
      <p:sp>
        <p:nvSpPr>
          <p:cNvPr id="18" name="TextBox 7">
            <a:extLst>
              <a:ext uri="{FF2B5EF4-FFF2-40B4-BE49-F238E27FC236}">
                <a16:creationId xmlns:a16="http://schemas.microsoft.com/office/drawing/2014/main" id="{6B51B7C6-49EB-8DC2-ECD0-684F17A91C62}"/>
              </a:ext>
            </a:extLst>
          </p:cNvPr>
          <p:cNvSpPr txBox="1"/>
          <p:nvPr/>
        </p:nvSpPr>
        <p:spPr>
          <a:xfrm>
            <a:off x="2402246" y="2119142"/>
            <a:ext cx="13483508" cy="874214"/>
          </a:xfrm>
          <a:prstGeom prst="rect">
            <a:avLst/>
          </a:prstGeom>
        </p:spPr>
        <p:txBody>
          <a:bodyPr wrap="square" lIns="0" tIns="0" rIns="0" bIns="0" rtlCol="0" anchor="t">
            <a:spAutoFit/>
          </a:bodyPr>
          <a:lstStyle/>
          <a:p>
            <a:pPr algn="ctr">
              <a:lnSpc>
                <a:spcPts val="7279"/>
              </a:lnSpc>
            </a:pPr>
            <a:r>
              <a:rPr lang="en-US" sz="5199" b="1" u="sng" dirty="0">
                <a:solidFill>
                  <a:srgbClr val="5E0980"/>
                </a:solidFill>
                <a:latin typeface="Canva Sans" panose="020B0604020202020204" charset="0"/>
                <a:ea typeface="Canva Sans Bold"/>
                <a:cs typeface="Canva Sans Bold"/>
                <a:sym typeface="Canva Sans Bold"/>
              </a:rPr>
              <a:t>Reductions </a:t>
            </a:r>
          </a:p>
        </p:txBody>
      </p:sp>
      <p:sp>
        <p:nvSpPr>
          <p:cNvPr id="23" name="TextBox 22">
            <a:extLst>
              <a:ext uri="{FF2B5EF4-FFF2-40B4-BE49-F238E27FC236}">
                <a16:creationId xmlns:a16="http://schemas.microsoft.com/office/drawing/2014/main" id="{BE271784-1D1D-FB73-C798-7AA85C153135}"/>
              </a:ext>
            </a:extLst>
          </p:cNvPr>
          <p:cNvSpPr txBox="1"/>
          <p:nvPr/>
        </p:nvSpPr>
        <p:spPr>
          <a:xfrm>
            <a:off x="9906000" y="5444292"/>
            <a:ext cx="5594360" cy="3698705"/>
          </a:xfrm>
          <a:prstGeom prst="rect">
            <a:avLst/>
          </a:prstGeom>
          <a:noFill/>
        </p:spPr>
        <p:txBody>
          <a:bodyPr wrap="square">
            <a:spAutoFit/>
          </a:bodyPr>
          <a:lstStyle/>
          <a:p>
            <a:pPr algn="ctr">
              <a:lnSpc>
                <a:spcPts val="3499"/>
              </a:lnSpc>
            </a:pPr>
            <a:endParaRPr lang="en-US" sz="2500" dirty="0">
              <a:solidFill>
                <a:srgbClr val="000000"/>
              </a:solidFill>
              <a:latin typeface="Canva Sans" panose="020B0604020202020204" charset="0"/>
              <a:ea typeface="Canva Sans"/>
              <a:cs typeface="Canva Sans"/>
              <a:sym typeface="Canva Sans"/>
            </a:endParaRPr>
          </a:p>
          <a:p>
            <a:pPr algn="ctr">
              <a:lnSpc>
                <a:spcPts val="3499"/>
              </a:lnSpc>
            </a:pPr>
            <a:r>
              <a:rPr lang="en-US" sz="3200" b="1" dirty="0">
                <a:solidFill>
                  <a:srgbClr val="000000"/>
                </a:solidFill>
                <a:latin typeface="Canva Sans" panose="020B0604020202020204" charset="0"/>
                <a:ea typeface="Canva Sans"/>
                <a:cs typeface="Canva Sans"/>
                <a:sym typeface="Canva Sans"/>
              </a:rPr>
              <a:t>8.68%  reduction in serious</a:t>
            </a:r>
            <a:r>
              <a:rPr lang="en-US" sz="3200" dirty="0">
                <a:solidFill>
                  <a:srgbClr val="000000"/>
                </a:solidFill>
                <a:latin typeface="Canva Sans" panose="020B0604020202020204" charset="0"/>
                <a:ea typeface="Canva Sans"/>
                <a:cs typeface="Canva Sans"/>
                <a:sym typeface="Canva Sans"/>
              </a:rPr>
              <a:t> </a:t>
            </a:r>
            <a:r>
              <a:rPr lang="en-US" sz="3200" b="1" dirty="0">
                <a:solidFill>
                  <a:srgbClr val="000000"/>
                </a:solidFill>
                <a:latin typeface="Canva Sans" panose="020B0604020202020204" charset="0"/>
                <a:ea typeface="Canva Sans"/>
                <a:cs typeface="Canva Sans"/>
                <a:sym typeface="Canva Sans"/>
              </a:rPr>
              <a:t>youth</a:t>
            </a:r>
            <a:r>
              <a:rPr lang="en-US" sz="3200" dirty="0">
                <a:solidFill>
                  <a:srgbClr val="000000"/>
                </a:solidFill>
                <a:latin typeface="Canva Sans" panose="020B0604020202020204" charset="0"/>
                <a:ea typeface="Canva Sans"/>
                <a:cs typeface="Canva Sans"/>
                <a:sym typeface="Canva Sans"/>
              </a:rPr>
              <a:t> </a:t>
            </a:r>
            <a:r>
              <a:rPr lang="en-US" sz="3200" b="1" dirty="0">
                <a:solidFill>
                  <a:srgbClr val="000000"/>
                </a:solidFill>
                <a:latin typeface="Canva Sans" panose="020B0604020202020204" charset="0"/>
                <a:ea typeface="Canva Sans"/>
                <a:cs typeface="Canva Sans"/>
                <a:sym typeface="Canva Sans"/>
              </a:rPr>
              <a:t>violence</a:t>
            </a:r>
            <a:r>
              <a:rPr lang="en-US" sz="3200" dirty="0">
                <a:solidFill>
                  <a:srgbClr val="000000"/>
                </a:solidFill>
                <a:latin typeface="Canva Sans" panose="020B0604020202020204" charset="0"/>
                <a:ea typeface="Canva Sans"/>
                <a:cs typeface="Canva Sans"/>
                <a:sym typeface="Canva Sans"/>
              </a:rPr>
              <a:t> specifically where a </a:t>
            </a:r>
            <a:r>
              <a:rPr lang="en-US" sz="3200" b="1" dirty="0">
                <a:solidFill>
                  <a:srgbClr val="000000"/>
                </a:solidFill>
                <a:latin typeface="Canva Sans" panose="020B0604020202020204" charset="0"/>
                <a:ea typeface="Canva Sans"/>
                <a:cs typeface="Canva Sans"/>
                <a:sym typeface="Canva Sans"/>
              </a:rPr>
              <a:t>knife</a:t>
            </a:r>
            <a:r>
              <a:rPr lang="en-US" sz="3200" dirty="0">
                <a:solidFill>
                  <a:srgbClr val="000000"/>
                </a:solidFill>
                <a:latin typeface="Canva Sans" panose="020B0604020202020204" charset="0"/>
                <a:ea typeface="Canva Sans"/>
                <a:cs typeface="Canva Sans"/>
                <a:sym typeface="Canva Sans"/>
              </a:rPr>
              <a:t> has been used compared with the previous year, </a:t>
            </a:r>
            <a:r>
              <a:rPr lang="en-GB" sz="3600" b="1" dirty="0">
                <a:solidFill>
                  <a:schemeClr val="tx2"/>
                </a:solidFill>
                <a:latin typeface="Aptos" panose="020B0004020202020204" pitchFamily="34" charset="0"/>
              </a:rPr>
              <a:t>and an overall 26.62% reduction over the last two years. </a:t>
            </a:r>
            <a:endParaRPr lang="en-US" sz="3200" b="1" dirty="0">
              <a:solidFill>
                <a:schemeClr val="tx2"/>
              </a:solidFill>
              <a:latin typeface="Aptos" panose="020B0004020202020204" pitchFamily="34" charset="0"/>
              <a:ea typeface="Canva Sans"/>
              <a:cs typeface="Canva Sans"/>
              <a:sym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93936"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1283740" y="1247820"/>
            <a:ext cx="2286423" cy="2442108"/>
          </a:xfrm>
          <a:custGeom>
            <a:avLst/>
            <a:gdLst/>
            <a:ahLst/>
            <a:cxnLst/>
            <a:rect l="l" t="t" r="r" b="b"/>
            <a:pathLst>
              <a:path w="2286423" h="2442108">
                <a:moveTo>
                  <a:pt x="0" y="0"/>
                </a:moveTo>
                <a:lnTo>
                  <a:pt x="2286423" y="0"/>
                </a:lnTo>
                <a:lnTo>
                  <a:pt x="2286423" y="2442108"/>
                </a:lnTo>
                <a:lnTo>
                  <a:pt x="0" y="244210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solidFill>
                <a:schemeClr val="tx2"/>
              </a:solidFill>
            </a:endParaRPr>
          </a:p>
        </p:txBody>
      </p:sp>
      <p:sp>
        <p:nvSpPr>
          <p:cNvPr id="5" name="Freeform 5"/>
          <p:cNvSpPr/>
          <p:nvPr/>
        </p:nvSpPr>
        <p:spPr>
          <a:xfrm>
            <a:off x="10618485" y="1182137"/>
            <a:ext cx="2514076" cy="2507791"/>
          </a:xfrm>
          <a:custGeom>
            <a:avLst/>
            <a:gdLst/>
            <a:ahLst/>
            <a:cxnLst/>
            <a:rect l="l" t="t" r="r" b="b"/>
            <a:pathLst>
              <a:path w="2514076" h="2507791">
                <a:moveTo>
                  <a:pt x="0" y="0"/>
                </a:moveTo>
                <a:lnTo>
                  <a:pt x="2514075" y="0"/>
                </a:lnTo>
                <a:lnTo>
                  <a:pt x="2514075" y="2507791"/>
                </a:lnTo>
                <a:lnTo>
                  <a:pt x="0" y="250779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 name="TextBox 6"/>
          <p:cNvSpPr txBox="1"/>
          <p:nvPr/>
        </p:nvSpPr>
        <p:spPr>
          <a:xfrm>
            <a:off x="165696" y="210884"/>
            <a:ext cx="6508797" cy="739450"/>
          </a:xfrm>
          <a:prstGeom prst="rect">
            <a:avLst/>
          </a:prstGeom>
        </p:spPr>
        <p:txBody>
          <a:bodyPr lIns="0" tIns="0" rIns="0" bIns="0" rtlCol="0" anchor="t">
            <a:spAutoFit/>
          </a:bodyPr>
          <a:lstStyle/>
          <a:p>
            <a:pPr algn="ctr">
              <a:lnSpc>
                <a:spcPts val="5743"/>
              </a:lnSpc>
              <a:spcBef>
                <a:spcPct val="0"/>
              </a:spcBef>
            </a:pPr>
            <a:r>
              <a:rPr lang="en-US" sz="5174" b="1" u="sng" dirty="0">
                <a:solidFill>
                  <a:srgbClr val="000000"/>
                </a:solidFill>
                <a:latin typeface="Canva Sans Bold"/>
                <a:ea typeface="Canva Sans Bold"/>
                <a:cs typeface="Canva Sans Bold"/>
                <a:sym typeface="Canva Sans Bold"/>
              </a:rPr>
              <a:t>Data &amp; Evaluation</a:t>
            </a:r>
          </a:p>
        </p:txBody>
      </p:sp>
      <p:sp>
        <p:nvSpPr>
          <p:cNvPr id="7" name="TextBox 7"/>
          <p:cNvSpPr txBox="1"/>
          <p:nvPr/>
        </p:nvSpPr>
        <p:spPr>
          <a:xfrm>
            <a:off x="4879673" y="5457261"/>
            <a:ext cx="3807127" cy="4090863"/>
          </a:xfrm>
          <a:prstGeom prst="rect">
            <a:avLst/>
          </a:prstGeom>
        </p:spPr>
        <p:txBody>
          <a:bodyPr wrap="square" lIns="0" tIns="0" rIns="0" bIns="0" rtlCol="0" anchor="t">
            <a:spAutoFit/>
          </a:bodyPr>
          <a:lstStyle/>
          <a:p>
            <a:pPr algn="ctr">
              <a:lnSpc>
                <a:spcPts val="2886"/>
              </a:lnSpc>
            </a:pPr>
            <a:r>
              <a:rPr lang="en-US" sz="2400" spc="140" dirty="0">
                <a:solidFill>
                  <a:srgbClr val="000000"/>
                </a:solidFill>
                <a:latin typeface="Canva Sans" panose="020B0604020202020204" charset="0"/>
                <a:ea typeface="Canva Sans"/>
                <a:cs typeface="Canva Sans"/>
                <a:sym typeface="Canva Sans"/>
              </a:rPr>
              <a:t>Worked with partners across the region, to strengthen regional data sharing and develop multi-agency dashboard to strengthen the region’s collective understanding of serious youth violence. </a:t>
            </a:r>
          </a:p>
          <a:p>
            <a:pPr algn="ctr">
              <a:lnSpc>
                <a:spcPts val="2886"/>
              </a:lnSpc>
              <a:spcBef>
                <a:spcPct val="0"/>
              </a:spcBef>
            </a:pPr>
            <a:endParaRPr lang="en-US" sz="2600" spc="140" dirty="0">
              <a:solidFill>
                <a:srgbClr val="000000"/>
              </a:solidFill>
              <a:latin typeface="Canva Sans"/>
              <a:ea typeface="Canva Sans"/>
              <a:cs typeface="Canva Sans"/>
              <a:sym typeface="Canva Sans"/>
            </a:endParaRPr>
          </a:p>
        </p:txBody>
      </p:sp>
      <p:sp>
        <p:nvSpPr>
          <p:cNvPr id="8" name="TextBox 8"/>
          <p:cNvSpPr txBox="1"/>
          <p:nvPr/>
        </p:nvSpPr>
        <p:spPr>
          <a:xfrm>
            <a:off x="10015472" y="5498545"/>
            <a:ext cx="3909514" cy="2872581"/>
          </a:xfrm>
          <a:prstGeom prst="rect">
            <a:avLst/>
          </a:prstGeom>
        </p:spPr>
        <p:txBody>
          <a:bodyPr wrap="square" lIns="0" tIns="0" rIns="0" bIns="0" rtlCol="0" anchor="t">
            <a:spAutoFit/>
          </a:bodyPr>
          <a:lstStyle/>
          <a:p>
            <a:pPr algn="ctr">
              <a:lnSpc>
                <a:spcPts val="2827"/>
              </a:lnSpc>
              <a:spcBef>
                <a:spcPct val="0"/>
              </a:spcBef>
            </a:pPr>
            <a:r>
              <a:rPr lang="en-GB" sz="2400" dirty="0">
                <a:latin typeface="Canva Sans" panose="020B0604020202020204" charset="0"/>
              </a:rPr>
              <a:t>Partnered with Birmingham violence leads to develop a set of detailed partnership ‘Problem-Oriented Policing’ (POP) profiles which informed local HEX action plans.</a:t>
            </a:r>
            <a:endParaRPr lang="en-US" sz="2400" spc="137" dirty="0">
              <a:solidFill>
                <a:srgbClr val="000000"/>
              </a:solidFill>
              <a:latin typeface="Canva Sans" panose="020B0604020202020204" charset="0"/>
              <a:ea typeface="Canva Sans"/>
              <a:cs typeface="Canva Sans"/>
              <a:sym typeface="Canva Sans"/>
            </a:endParaRPr>
          </a:p>
        </p:txBody>
      </p:sp>
      <p:sp>
        <p:nvSpPr>
          <p:cNvPr id="9" name="TextBox 9"/>
          <p:cNvSpPr txBox="1"/>
          <p:nvPr/>
        </p:nvSpPr>
        <p:spPr>
          <a:xfrm>
            <a:off x="14242597" y="5757535"/>
            <a:ext cx="3807126" cy="4077335"/>
          </a:xfrm>
          <a:prstGeom prst="rect">
            <a:avLst/>
          </a:prstGeom>
        </p:spPr>
        <p:txBody>
          <a:bodyPr wrap="square" lIns="0" tIns="0" rIns="0" bIns="0" rtlCol="0" anchor="t">
            <a:spAutoFit/>
          </a:bodyPr>
          <a:lstStyle/>
          <a:p>
            <a:pPr algn="ctr">
              <a:lnSpc>
                <a:spcPts val="2886"/>
              </a:lnSpc>
              <a:spcBef>
                <a:spcPct val="0"/>
              </a:spcBef>
            </a:pPr>
            <a:r>
              <a:rPr lang="en-GB" sz="2400" dirty="0">
                <a:latin typeface="Canva Sans" panose="020B0604020202020204" charset="0"/>
              </a:rPr>
              <a:t>Collaborated with Birmingham Voluntary Service Council (BVSC) Research to deliver a programme of community and peer-led research projects, to inform effective violence reduction practice across a range of priority topic areas.  </a:t>
            </a:r>
            <a:endParaRPr lang="en-US" sz="3200" spc="140" dirty="0">
              <a:solidFill>
                <a:srgbClr val="000000"/>
              </a:solidFill>
              <a:latin typeface="Canva Sans" panose="020B0604020202020204" charset="0"/>
              <a:ea typeface="Canva Sans"/>
              <a:cs typeface="Canva Sans"/>
              <a:sym typeface="Canva Sans"/>
            </a:endParaRPr>
          </a:p>
        </p:txBody>
      </p:sp>
      <p:sp>
        <p:nvSpPr>
          <p:cNvPr id="10" name="TextBox 10"/>
          <p:cNvSpPr txBox="1"/>
          <p:nvPr/>
        </p:nvSpPr>
        <p:spPr>
          <a:xfrm>
            <a:off x="4879674" y="4113147"/>
            <a:ext cx="4264326" cy="1417320"/>
          </a:xfrm>
          <a:prstGeom prst="rect">
            <a:avLst/>
          </a:prstGeom>
        </p:spPr>
        <p:txBody>
          <a:bodyPr lIns="0" tIns="0" rIns="0" bIns="0" rtlCol="0" anchor="t">
            <a:spAutoFit/>
          </a:bodyPr>
          <a:lstStyle/>
          <a:p>
            <a:pPr algn="ctr">
              <a:lnSpc>
                <a:spcPts val="3779"/>
              </a:lnSpc>
            </a:pPr>
            <a:r>
              <a:rPr lang="en-US" sz="2700" b="1" u="sng" dirty="0">
                <a:solidFill>
                  <a:srgbClr val="5E0980"/>
                </a:solidFill>
                <a:latin typeface="Canva Sans Bold"/>
                <a:ea typeface="Canva Sans Bold"/>
                <a:cs typeface="Canva Sans Bold"/>
                <a:sym typeface="Canva Sans Bold"/>
              </a:rPr>
              <a:t>Serious Violence Duty Data Sharing Agreement </a:t>
            </a:r>
          </a:p>
          <a:p>
            <a:pPr algn="ctr">
              <a:lnSpc>
                <a:spcPts val="3779"/>
              </a:lnSpc>
            </a:pPr>
            <a:endParaRPr lang="en-US" sz="2700" b="1" u="sng" dirty="0">
              <a:solidFill>
                <a:srgbClr val="5E0980"/>
              </a:solidFill>
              <a:latin typeface="Canva Sans Bold"/>
              <a:ea typeface="Canva Sans Bold"/>
              <a:cs typeface="Canva Sans Bold"/>
              <a:sym typeface="Canva Sans Bold"/>
            </a:endParaRPr>
          </a:p>
        </p:txBody>
      </p:sp>
      <p:sp>
        <p:nvSpPr>
          <p:cNvPr id="11" name="TextBox 11"/>
          <p:cNvSpPr txBox="1"/>
          <p:nvPr/>
        </p:nvSpPr>
        <p:spPr>
          <a:xfrm>
            <a:off x="10333083" y="4058537"/>
            <a:ext cx="3084879" cy="1012190"/>
          </a:xfrm>
          <a:prstGeom prst="rect">
            <a:avLst/>
          </a:prstGeom>
        </p:spPr>
        <p:txBody>
          <a:bodyPr lIns="0" tIns="0" rIns="0" bIns="0" rtlCol="0" anchor="t">
            <a:spAutoFit/>
          </a:bodyPr>
          <a:lstStyle/>
          <a:p>
            <a:pPr algn="ctr">
              <a:lnSpc>
                <a:spcPts val="4059"/>
              </a:lnSpc>
            </a:pPr>
            <a:r>
              <a:rPr lang="en-US" sz="2899" b="1" u="sng" dirty="0">
                <a:solidFill>
                  <a:srgbClr val="5E0980"/>
                </a:solidFill>
                <a:latin typeface="Canva Sans Bold"/>
                <a:ea typeface="Canva Sans Bold"/>
                <a:cs typeface="Canva Sans Bold"/>
                <a:sym typeface="Canva Sans Bold"/>
              </a:rPr>
              <a:t> Hyper Local Targeting</a:t>
            </a:r>
          </a:p>
        </p:txBody>
      </p:sp>
      <p:sp>
        <p:nvSpPr>
          <p:cNvPr id="12" name="TextBox 12"/>
          <p:cNvSpPr txBox="1"/>
          <p:nvPr/>
        </p:nvSpPr>
        <p:spPr>
          <a:xfrm>
            <a:off x="845701" y="4058537"/>
            <a:ext cx="3162501" cy="1471930"/>
          </a:xfrm>
          <a:prstGeom prst="rect">
            <a:avLst/>
          </a:prstGeom>
        </p:spPr>
        <p:txBody>
          <a:bodyPr lIns="0" tIns="0" rIns="0" bIns="0" rtlCol="0" anchor="t">
            <a:spAutoFit/>
          </a:bodyPr>
          <a:lstStyle/>
          <a:p>
            <a:pPr algn="ctr">
              <a:lnSpc>
                <a:spcPts val="3919"/>
              </a:lnSpc>
            </a:pPr>
            <a:r>
              <a:rPr lang="en-US" sz="2799" b="1" u="sng" dirty="0">
                <a:solidFill>
                  <a:srgbClr val="5E0980"/>
                </a:solidFill>
                <a:latin typeface="Canva Sans Bold"/>
                <a:ea typeface="Canva Sans Bold"/>
                <a:cs typeface="Canva Sans Bold"/>
                <a:sym typeface="Canva Sans Bold"/>
              </a:rPr>
              <a:t>Strategic Needs Assessment </a:t>
            </a:r>
          </a:p>
          <a:p>
            <a:pPr algn="ctr">
              <a:lnSpc>
                <a:spcPts val="3919"/>
              </a:lnSpc>
            </a:pPr>
            <a:r>
              <a:rPr lang="en-US" sz="2799" b="1" u="sng" dirty="0">
                <a:solidFill>
                  <a:srgbClr val="5E0980"/>
                </a:solidFill>
                <a:latin typeface="Canva Sans Bold"/>
                <a:ea typeface="Canva Sans Bold"/>
                <a:cs typeface="Canva Sans Bold"/>
                <a:sym typeface="Canva Sans Bold"/>
              </a:rPr>
              <a:t>(SNA)</a:t>
            </a:r>
          </a:p>
        </p:txBody>
      </p:sp>
      <p:sp>
        <p:nvSpPr>
          <p:cNvPr id="13" name="TextBox 13"/>
          <p:cNvSpPr txBox="1"/>
          <p:nvPr/>
        </p:nvSpPr>
        <p:spPr>
          <a:xfrm>
            <a:off x="14608587" y="3966281"/>
            <a:ext cx="3298238" cy="1471930"/>
          </a:xfrm>
          <a:prstGeom prst="rect">
            <a:avLst/>
          </a:prstGeom>
        </p:spPr>
        <p:txBody>
          <a:bodyPr lIns="0" tIns="0" rIns="0" bIns="0" rtlCol="0" anchor="t">
            <a:spAutoFit/>
          </a:bodyPr>
          <a:lstStyle/>
          <a:p>
            <a:pPr algn="ctr">
              <a:lnSpc>
                <a:spcPts val="3919"/>
              </a:lnSpc>
            </a:pPr>
            <a:r>
              <a:rPr lang="en-US" sz="2799" b="1" u="sng" dirty="0">
                <a:solidFill>
                  <a:srgbClr val="5E0980"/>
                </a:solidFill>
                <a:latin typeface="Canva Sans Bold"/>
                <a:ea typeface="Canva Sans Bold"/>
                <a:cs typeface="Canva Sans Bold"/>
                <a:sym typeface="Canva Sans Bold"/>
              </a:rPr>
              <a:t>Community Peer Led Research Programme</a:t>
            </a:r>
          </a:p>
        </p:txBody>
      </p:sp>
      <p:sp>
        <p:nvSpPr>
          <p:cNvPr id="14" name="TextBox 14"/>
          <p:cNvSpPr txBox="1"/>
          <p:nvPr/>
        </p:nvSpPr>
        <p:spPr>
          <a:xfrm>
            <a:off x="1025405" y="5820524"/>
            <a:ext cx="2548251" cy="2589748"/>
          </a:xfrm>
          <a:prstGeom prst="rect">
            <a:avLst/>
          </a:prstGeom>
        </p:spPr>
        <p:txBody>
          <a:bodyPr wrap="square" lIns="0" tIns="0" rIns="0" bIns="0" rtlCol="0" anchor="t">
            <a:spAutoFit/>
          </a:bodyPr>
          <a:lstStyle/>
          <a:p>
            <a:pPr algn="ctr">
              <a:lnSpc>
                <a:spcPts val="2886"/>
              </a:lnSpc>
              <a:spcBef>
                <a:spcPct val="0"/>
              </a:spcBef>
            </a:pPr>
            <a:r>
              <a:rPr lang="en-US" sz="2400" spc="140" dirty="0">
                <a:solidFill>
                  <a:srgbClr val="000000"/>
                </a:solidFill>
                <a:latin typeface="Canva Sans" panose="020B0604020202020204" charset="0"/>
                <a:ea typeface="Canva Sans"/>
                <a:cs typeface="Canva Sans"/>
                <a:sym typeface="Canva Sans"/>
              </a:rPr>
              <a:t>Published the latest version of the VRP Strategic Needs Assessment (SNA).</a:t>
            </a:r>
          </a:p>
        </p:txBody>
      </p:sp>
      <p:sp>
        <p:nvSpPr>
          <p:cNvPr id="15" name="Freeform 15"/>
          <p:cNvSpPr/>
          <p:nvPr/>
        </p:nvSpPr>
        <p:spPr>
          <a:xfrm>
            <a:off x="5708544" y="1420607"/>
            <a:ext cx="2257029" cy="2269321"/>
          </a:xfrm>
          <a:custGeom>
            <a:avLst/>
            <a:gdLst/>
            <a:ahLst/>
            <a:cxnLst/>
            <a:rect l="l" t="t" r="r" b="b"/>
            <a:pathLst>
              <a:path w="2257029" h="2269321">
                <a:moveTo>
                  <a:pt x="0" y="0"/>
                </a:moveTo>
                <a:lnTo>
                  <a:pt x="2257028" y="0"/>
                </a:lnTo>
                <a:lnTo>
                  <a:pt x="2257028" y="2269321"/>
                </a:lnTo>
                <a:lnTo>
                  <a:pt x="0" y="22693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6" name="Freeform 16"/>
          <p:cNvSpPr/>
          <p:nvPr/>
        </p:nvSpPr>
        <p:spPr>
          <a:xfrm>
            <a:off x="14954983" y="1225108"/>
            <a:ext cx="2549315" cy="2421849"/>
          </a:xfrm>
          <a:custGeom>
            <a:avLst/>
            <a:gdLst/>
            <a:ahLst/>
            <a:cxnLst/>
            <a:rect l="l" t="t" r="r" b="b"/>
            <a:pathLst>
              <a:path w="2549315" h="2421849">
                <a:moveTo>
                  <a:pt x="0" y="0"/>
                </a:moveTo>
                <a:lnTo>
                  <a:pt x="2549315" y="0"/>
                </a:lnTo>
                <a:lnTo>
                  <a:pt x="2549315" y="2421849"/>
                </a:lnTo>
                <a:lnTo>
                  <a:pt x="0" y="242184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08517"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2742147" y="2870209"/>
            <a:ext cx="1714850" cy="2075461"/>
          </a:xfrm>
          <a:custGeom>
            <a:avLst/>
            <a:gdLst/>
            <a:ahLst/>
            <a:cxnLst/>
            <a:rect l="l" t="t" r="r" b="b"/>
            <a:pathLst>
              <a:path w="1714850" h="2075461">
                <a:moveTo>
                  <a:pt x="0" y="0"/>
                </a:moveTo>
                <a:lnTo>
                  <a:pt x="1714850" y="0"/>
                </a:lnTo>
                <a:lnTo>
                  <a:pt x="1714850" y="2075461"/>
                </a:lnTo>
                <a:lnTo>
                  <a:pt x="0" y="207546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5" name="Freeform 5"/>
          <p:cNvSpPr/>
          <p:nvPr/>
        </p:nvSpPr>
        <p:spPr>
          <a:xfrm>
            <a:off x="8168255" y="3135119"/>
            <a:ext cx="2462163" cy="2117461"/>
          </a:xfrm>
          <a:custGeom>
            <a:avLst/>
            <a:gdLst/>
            <a:ahLst/>
            <a:cxnLst/>
            <a:rect l="l" t="t" r="r" b="b"/>
            <a:pathLst>
              <a:path w="2462163" h="2117461">
                <a:moveTo>
                  <a:pt x="0" y="0"/>
                </a:moveTo>
                <a:lnTo>
                  <a:pt x="2462164" y="0"/>
                </a:lnTo>
                <a:lnTo>
                  <a:pt x="2462164" y="2117461"/>
                </a:lnTo>
                <a:lnTo>
                  <a:pt x="0" y="21174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 name="TextBox 6"/>
          <p:cNvSpPr txBox="1"/>
          <p:nvPr/>
        </p:nvSpPr>
        <p:spPr>
          <a:xfrm>
            <a:off x="7382552" y="1316867"/>
            <a:ext cx="4295637" cy="1179810"/>
          </a:xfrm>
          <a:prstGeom prst="rect">
            <a:avLst/>
          </a:prstGeom>
        </p:spPr>
        <p:txBody>
          <a:bodyPr lIns="0" tIns="0" rIns="0" bIns="0" rtlCol="0" anchor="t">
            <a:spAutoFit/>
          </a:bodyPr>
          <a:lstStyle/>
          <a:p>
            <a:pPr algn="ctr">
              <a:lnSpc>
                <a:spcPts val="4550"/>
              </a:lnSpc>
              <a:spcBef>
                <a:spcPct val="0"/>
              </a:spcBef>
            </a:pPr>
            <a:r>
              <a:rPr lang="en-US" sz="4099" b="1" u="sng" spc="221" dirty="0">
                <a:solidFill>
                  <a:srgbClr val="6C2B89"/>
                </a:solidFill>
                <a:latin typeface="Canva Sans Bold"/>
                <a:ea typeface="Canva Sans Bold"/>
                <a:cs typeface="Canva Sans Bold"/>
                <a:sym typeface="Canva Sans Bold"/>
              </a:rPr>
              <a:t>Workforce Development</a:t>
            </a:r>
          </a:p>
        </p:txBody>
      </p:sp>
      <p:sp>
        <p:nvSpPr>
          <p:cNvPr id="7" name="TextBox 7"/>
          <p:cNvSpPr txBox="1"/>
          <p:nvPr/>
        </p:nvSpPr>
        <p:spPr>
          <a:xfrm>
            <a:off x="-62200" y="-97074"/>
            <a:ext cx="4774287" cy="1111201"/>
          </a:xfrm>
          <a:prstGeom prst="rect">
            <a:avLst/>
          </a:prstGeom>
        </p:spPr>
        <p:txBody>
          <a:bodyPr wrap="square" lIns="0" tIns="0" rIns="0" bIns="0" rtlCol="0" anchor="t">
            <a:spAutoFit/>
          </a:bodyPr>
          <a:lstStyle/>
          <a:p>
            <a:pPr algn="ctr">
              <a:lnSpc>
                <a:spcPts val="9100"/>
              </a:lnSpc>
            </a:pPr>
            <a:r>
              <a:rPr lang="en-US" sz="6500" b="1" u="sng" dirty="0">
                <a:solidFill>
                  <a:srgbClr val="000000"/>
                </a:solidFill>
                <a:latin typeface="Canva Sans Bold"/>
                <a:ea typeface="Canva Sans Bold"/>
                <a:cs typeface="Canva Sans Bold"/>
                <a:sym typeface="Canva Sans Bold"/>
              </a:rPr>
              <a:t>Education</a:t>
            </a:r>
          </a:p>
        </p:txBody>
      </p:sp>
      <p:sp>
        <p:nvSpPr>
          <p:cNvPr id="8" name="TextBox 8"/>
          <p:cNvSpPr txBox="1"/>
          <p:nvPr/>
        </p:nvSpPr>
        <p:spPr>
          <a:xfrm>
            <a:off x="1704343" y="5410455"/>
            <a:ext cx="3418426" cy="3975447"/>
          </a:xfrm>
          <a:prstGeom prst="rect">
            <a:avLst/>
          </a:prstGeom>
        </p:spPr>
        <p:txBody>
          <a:bodyPr wrap="square" lIns="0" tIns="0" rIns="0" bIns="0" rtlCol="0" anchor="t">
            <a:spAutoFit/>
          </a:bodyPr>
          <a:lstStyle/>
          <a:p>
            <a:pPr algn="ctr">
              <a:lnSpc>
                <a:spcPts val="3107"/>
              </a:lnSpc>
              <a:spcBef>
                <a:spcPct val="0"/>
              </a:spcBef>
            </a:pPr>
            <a:r>
              <a:rPr lang="en-GB" sz="3200" dirty="0">
                <a:latin typeface="Canva Sans" panose="020B0604020202020204" charset="0"/>
              </a:rPr>
              <a:t>Interventions delivered as part of the VRP Education Prevention Pilot reached over </a:t>
            </a:r>
            <a:r>
              <a:rPr lang="en-GB" sz="3200" b="1" dirty="0">
                <a:latin typeface="Canva Sans" panose="020B0604020202020204" charset="0"/>
              </a:rPr>
              <a:t>800 young people. </a:t>
            </a:r>
          </a:p>
          <a:p>
            <a:pPr algn="ctr">
              <a:lnSpc>
                <a:spcPts val="3107"/>
              </a:lnSpc>
              <a:spcBef>
                <a:spcPct val="0"/>
              </a:spcBef>
            </a:pPr>
            <a:endParaRPr lang="en-GB" sz="2800" dirty="0"/>
          </a:p>
          <a:p>
            <a:pPr algn="ctr">
              <a:lnSpc>
                <a:spcPts val="3107"/>
              </a:lnSpc>
              <a:spcBef>
                <a:spcPct val="0"/>
              </a:spcBef>
            </a:pPr>
            <a:endParaRPr lang="en-US" sz="2799" spc="151" dirty="0">
              <a:solidFill>
                <a:srgbClr val="000000"/>
              </a:solidFill>
              <a:latin typeface="Canva Sans"/>
              <a:ea typeface="Canva Sans"/>
              <a:cs typeface="Canva Sans"/>
              <a:sym typeface="Canva Sans"/>
            </a:endParaRPr>
          </a:p>
        </p:txBody>
      </p:sp>
      <p:sp>
        <p:nvSpPr>
          <p:cNvPr id="9" name="TextBox 9"/>
          <p:cNvSpPr txBox="1"/>
          <p:nvPr/>
        </p:nvSpPr>
        <p:spPr>
          <a:xfrm>
            <a:off x="1166038" y="1352820"/>
            <a:ext cx="4708966" cy="1205458"/>
          </a:xfrm>
          <a:prstGeom prst="rect">
            <a:avLst/>
          </a:prstGeom>
        </p:spPr>
        <p:txBody>
          <a:bodyPr lIns="0" tIns="0" rIns="0" bIns="0" rtlCol="0" anchor="t">
            <a:spAutoFit/>
          </a:bodyPr>
          <a:lstStyle/>
          <a:p>
            <a:pPr algn="ctr">
              <a:lnSpc>
                <a:spcPts val="4661"/>
              </a:lnSpc>
              <a:spcBef>
                <a:spcPct val="0"/>
              </a:spcBef>
            </a:pPr>
            <a:r>
              <a:rPr lang="en-US" sz="4199" b="1" u="sng" spc="226" dirty="0">
                <a:solidFill>
                  <a:srgbClr val="6C2B89"/>
                </a:solidFill>
                <a:latin typeface="Canva Sans Bold"/>
                <a:ea typeface="Canva Sans Bold"/>
                <a:cs typeface="Canva Sans Bold"/>
                <a:sym typeface="Canva Sans Bold"/>
              </a:rPr>
              <a:t>Education Prevention Pilot</a:t>
            </a:r>
          </a:p>
        </p:txBody>
      </p:sp>
      <p:sp>
        <p:nvSpPr>
          <p:cNvPr id="10" name="TextBox 10"/>
          <p:cNvSpPr txBox="1"/>
          <p:nvPr/>
        </p:nvSpPr>
        <p:spPr>
          <a:xfrm>
            <a:off x="13078080" y="1455585"/>
            <a:ext cx="4046488" cy="580262"/>
          </a:xfrm>
          <a:prstGeom prst="rect">
            <a:avLst/>
          </a:prstGeom>
        </p:spPr>
        <p:txBody>
          <a:bodyPr lIns="0" tIns="0" rIns="0" bIns="0" rtlCol="0" anchor="t">
            <a:spAutoFit/>
          </a:bodyPr>
          <a:lstStyle/>
          <a:p>
            <a:pPr algn="ctr">
              <a:lnSpc>
                <a:spcPts val="4550"/>
              </a:lnSpc>
              <a:spcBef>
                <a:spcPct val="0"/>
              </a:spcBef>
            </a:pPr>
            <a:r>
              <a:rPr lang="en-US" sz="4099" b="1" u="sng" spc="221" dirty="0">
                <a:solidFill>
                  <a:srgbClr val="6C2B89"/>
                </a:solidFill>
                <a:latin typeface="Canva Sans Bold"/>
                <a:ea typeface="Canva Sans Bold"/>
                <a:cs typeface="Canva Sans Bold"/>
                <a:sym typeface="Canva Sans Bold"/>
              </a:rPr>
              <a:t>Precious Lives</a:t>
            </a:r>
          </a:p>
        </p:txBody>
      </p:sp>
      <p:sp>
        <p:nvSpPr>
          <p:cNvPr id="11" name="TextBox 11"/>
          <p:cNvSpPr txBox="1"/>
          <p:nvPr/>
        </p:nvSpPr>
        <p:spPr>
          <a:xfrm>
            <a:off x="13618989" y="5495978"/>
            <a:ext cx="2686800" cy="3696653"/>
          </a:xfrm>
          <a:prstGeom prst="rect">
            <a:avLst/>
          </a:prstGeom>
        </p:spPr>
        <p:txBody>
          <a:bodyPr wrap="square" lIns="0" tIns="0" rIns="0" bIns="0" rtlCol="0" anchor="t">
            <a:spAutoFit/>
          </a:bodyPr>
          <a:lstStyle/>
          <a:p>
            <a:pPr algn="ctr">
              <a:lnSpc>
                <a:spcPts val="3195"/>
              </a:lnSpc>
              <a:spcBef>
                <a:spcPct val="0"/>
              </a:spcBef>
            </a:pPr>
            <a:r>
              <a:rPr lang="en-US" sz="3200" spc="155" dirty="0">
                <a:solidFill>
                  <a:srgbClr val="000000"/>
                </a:solidFill>
                <a:latin typeface="Canva Sans" panose="020B0604020202020204" charset="0"/>
                <a:ea typeface="Canva Sans"/>
                <a:cs typeface="Canva Sans"/>
                <a:sym typeface="Canva Sans"/>
              </a:rPr>
              <a:t>Over </a:t>
            </a:r>
            <a:r>
              <a:rPr lang="en-US" sz="3200" b="1" spc="155" dirty="0">
                <a:solidFill>
                  <a:srgbClr val="000000"/>
                </a:solidFill>
                <a:latin typeface="Canva Sans" panose="020B0604020202020204" charset="0"/>
                <a:ea typeface="Canva Sans"/>
                <a:cs typeface="Canva Sans"/>
                <a:sym typeface="Canva Sans Bold"/>
              </a:rPr>
              <a:t>39</a:t>
            </a:r>
            <a:r>
              <a:rPr lang="en-US" sz="3200" b="1" spc="155" dirty="0">
                <a:solidFill>
                  <a:srgbClr val="000000"/>
                </a:solidFill>
                <a:latin typeface="Canva Sans" panose="020B0604020202020204" charset="0"/>
                <a:ea typeface="Canva Sans Bold"/>
                <a:cs typeface="Canva Sans Bold"/>
                <a:sym typeface="Canva Sans Bold"/>
              </a:rPr>
              <a:t>,000</a:t>
            </a:r>
            <a:r>
              <a:rPr lang="en-US" sz="3200" spc="155" dirty="0">
                <a:solidFill>
                  <a:srgbClr val="000000"/>
                </a:solidFill>
                <a:latin typeface="Canva Sans" panose="020B0604020202020204" charset="0"/>
                <a:ea typeface="Canva Sans"/>
                <a:cs typeface="Canva Sans"/>
                <a:sym typeface="Canva Sans"/>
              </a:rPr>
              <a:t> young people engaged in the </a:t>
            </a:r>
            <a:r>
              <a:rPr lang="en-US" sz="3200" b="1" spc="155" dirty="0">
                <a:solidFill>
                  <a:srgbClr val="000000"/>
                </a:solidFill>
                <a:latin typeface="Canva Sans" panose="020B0604020202020204" charset="0"/>
                <a:ea typeface="Canva Sans Bold"/>
                <a:cs typeface="Canva Sans Bold"/>
                <a:sym typeface="Canva Sans Bold"/>
              </a:rPr>
              <a:t>406 Precious Lives workshops.</a:t>
            </a:r>
            <a:endParaRPr lang="en-US" sz="3600" spc="155" dirty="0">
              <a:solidFill>
                <a:srgbClr val="000000"/>
              </a:solidFill>
              <a:latin typeface="Canva Sans"/>
              <a:ea typeface="Canva Sans"/>
              <a:cs typeface="Canva Sans"/>
              <a:sym typeface="Canva Sans"/>
            </a:endParaRPr>
          </a:p>
        </p:txBody>
      </p:sp>
      <p:sp>
        <p:nvSpPr>
          <p:cNvPr id="12" name="TextBox 12"/>
          <p:cNvSpPr txBox="1"/>
          <p:nvPr/>
        </p:nvSpPr>
        <p:spPr>
          <a:xfrm>
            <a:off x="8028343" y="5644790"/>
            <a:ext cx="3020657" cy="2391809"/>
          </a:xfrm>
          <a:prstGeom prst="rect">
            <a:avLst/>
          </a:prstGeom>
        </p:spPr>
        <p:txBody>
          <a:bodyPr wrap="square" lIns="0" tIns="0" rIns="0" bIns="0" rtlCol="0" anchor="t">
            <a:spAutoFit/>
          </a:bodyPr>
          <a:lstStyle/>
          <a:p>
            <a:pPr algn="ctr">
              <a:lnSpc>
                <a:spcPts val="3107"/>
              </a:lnSpc>
              <a:spcBef>
                <a:spcPct val="0"/>
              </a:spcBef>
            </a:pPr>
            <a:r>
              <a:rPr lang="en-GB" sz="3200" b="1" dirty="0">
                <a:latin typeface="Canva Sans" panose="020B0604020202020204" charset="0"/>
              </a:rPr>
              <a:t>4475</a:t>
            </a:r>
            <a:r>
              <a:rPr lang="en-GB" sz="3200" dirty="0">
                <a:latin typeface="Canva Sans" panose="020B0604020202020204" charset="0"/>
              </a:rPr>
              <a:t> professionals </a:t>
            </a:r>
          </a:p>
          <a:p>
            <a:pPr algn="ctr">
              <a:lnSpc>
                <a:spcPts val="3107"/>
              </a:lnSpc>
              <a:spcBef>
                <a:spcPct val="0"/>
              </a:spcBef>
            </a:pPr>
            <a:r>
              <a:rPr lang="en-GB" sz="3200" dirty="0">
                <a:latin typeface="Canva Sans" panose="020B0604020202020204" charset="0"/>
              </a:rPr>
              <a:t>engaged with the VRP webinars this year.</a:t>
            </a:r>
            <a:endParaRPr lang="en-GB" sz="4400" b="1" dirty="0">
              <a:latin typeface="Canva Sans" panose="020B0604020202020204" charset="0"/>
            </a:endParaRPr>
          </a:p>
        </p:txBody>
      </p:sp>
      <p:sp>
        <p:nvSpPr>
          <p:cNvPr id="13" name="Freeform 13"/>
          <p:cNvSpPr/>
          <p:nvPr/>
        </p:nvSpPr>
        <p:spPr>
          <a:xfrm>
            <a:off x="13896858" y="2456441"/>
            <a:ext cx="2408931" cy="2535717"/>
          </a:xfrm>
          <a:custGeom>
            <a:avLst/>
            <a:gdLst/>
            <a:ahLst/>
            <a:cxnLst/>
            <a:rect l="l" t="t" r="r" b="b"/>
            <a:pathLst>
              <a:path w="2408931" h="2535717">
                <a:moveTo>
                  <a:pt x="0" y="0"/>
                </a:moveTo>
                <a:lnTo>
                  <a:pt x="2408931" y="0"/>
                </a:lnTo>
                <a:lnTo>
                  <a:pt x="2408931" y="2535717"/>
                </a:lnTo>
                <a:lnTo>
                  <a:pt x="0" y="253571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81EF-E90A-4869-E94F-B0F9FA402F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842E78D-D869-744C-5A67-AF76383320EE}"/>
              </a:ext>
            </a:extLst>
          </p:cNvPr>
          <p:cNvSpPr/>
          <p:nvPr/>
        </p:nvSpPr>
        <p:spPr>
          <a:xfrm>
            <a:off x="3731006"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a:extLst>
              <a:ext uri="{FF2B5EF4-FFF2-40B4-BE49-F238E27FC236}">
                <a16:creationId xmlns:a16="http://schemas.microsoft.com/office/drawing/2014/main" id="{598619FE-68B4-1012-A8F9-D29701B035B9}"/>
              </a:ext>
            </a:extLst>
          </p:cNvPr>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5" name="Freeform 5">
            <a:extLst>
              <a:ext uri="{FF2B5EF4-FFF2-40B4-BE49-F238E27FC236}">
                <a16:creationId xmlns:a16="http://schemas.microsoft.com/office/drawing/2014/main" id="{28CA0BCE-B0B9-E70E-1183-0FE7AFA601F9}"/>
              </a:ext>
            </a:extLst>
          </p:cNvPr>
          <p:cNvSpPr/>
          <p:nvPr/>
        </p:nvSpPr>
        <p:spPr>
          <a:xfrm>
            <a:off x="2289439" y="2453352"/>
            <a:ext cx="2462163" cy="2117461"/>
          </a:xfrm>
          <a:custGeom>
            <a:avLst/>
            <a:gdLst/>
            <a:ahLst/>
            <a:cxnLst/>
            <a:rect l="l" t="t" r="r" b="b"/>
            <a:pathLst>
              <a:path w="2462163" h="2117461">
                <a:moveTo>
                  <a:pt x="0" y="0"/>
                </a:moveTo>
                <a:lnTo>
                  <a:pt x="2462164" y="0"/>
                </a:lnTo>
                <a:lnTo>
                  <a:pt x="2462164" y="2117461"/>
                </a:lnTo>
                <a:lnTo>
                  <a:pt x="0" y="211746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TextBox 6">
            <a:extLst>
              <a:ext uri="{FF2B5EF4-FFF2-40B4-BE49-F238E27FC236}">
                <a16:creationId xmlns:a16="http://schemas.microsoft.com/office/drawing/2014/main" id="{C969D29D-3ECD-D55B-720D-1D4187B3ABCC}"/>
              </a:ext>
            </a:extLst>
          </p:cNvPr>
          <p:cNvSpPr txBox="1"/>
          <p:nvPr/>
        </p:nvSpPr>
        <p:spPr>
          <a:xfrm>
            <a:off x="7363361" y="891153"/>
            <a:ext cx="4419600" cy="1769715"/>
          </a:xfrm>
          <a:prstGeom prst="rect">
            <a:avLst/>
          </a:prstGeom>
        </p:spPr>
        <p:txBody>
          <a:bodyPr wrap="square" lIns="0" tIns="0" rIns="0" bIns="0" rtlCol="0" anchor="t">
            <a:spAutoFit/>
          </a:bodyPr>
          <a:lstStyle/>
          <a:p>
            <a:pPr algn="ctr">
              <a:lnSpc>
                <a:spcPts val="4550"/>
              </a:lnSpc>
              <a:spcBef>
                <a:spcPct val="0"/>
              </a:spcBef>
            </a:pPr>
            <a:r>
              <a:rPr lang="en-US" sz="4099" b="1" u="sng" spc="221" dirty="0">
                <a:solidFill>
                  <a:srgbClr val="6C2B89"/>
                </a:solidFill>
                <a:latin typeface="Canva Sans Bold"/>
                <a:ea typeface="Canva Sans Bold"/>
                <a:cs typeface="Canva Sans Bold"/>
                <a:sym typeface="Canva Sans Bold"/>
              </a:rPr>
              <a:t>Parents and Carers Conference</a:t>
            </a:r>
          </a:p>
        </p:txBody>
      </p:sp>
      <p:sp>
        <p:nvSpPr>
          <p:cNvPr id="7" name="TextBox 7">
            <a:extLst>
              <a:ext uri="{FF2B5EF4-FFF2-40B4-BE49-F238E27FC236}">
                <a16:creationId xmlns:a16="http://schemas.microsoft.com/office/drawing/2014/main" id="{2D533DDD-0376-A256-D259-9C345902AA66}"/>
              </a:ext>
            </a:extLst>
          </p:cNvPr>
          <p:cNvSpPr txBox="1"/>
          <p:nvPr/>
        </p:nvSpPr>
        <p:spPr>
          <a:xfrm>
            <a:off x="-892080" y="-220161"/>
            <a:ext cx="8825200" cy="1090427"/>
          </a:xfrm>
          <a:prstGeom prst="rect">
            <a:avLst/>
          </a:prstGeom>
        </p:spPr>
        <p:txBody>
          <a:bodyPr wrap="square" lIns="0" tIns="0" rIns="0" bIns="0" rtlCol="0" anchor="t">
            <a:spAutoFit/>
          </a:bodyPr>
          <a:lstStyle/>
          <a:p>
            <a:pPr algn="ctr">
              <a:lnSpc>
                <a:spcPts val="9100"/>
              </a:lnSpc>
            </a:pPr>
            <a:r>
              <a:rPr lang="en-US" sz="5400" b="1" u="sng" dirty="0">
                <a:solidFill>
                  <a:srgbClr val="000000"/>
                </a:solidFill>
                <a:latin typeface="Canva Sans Bold"/>
                <a:ea typeface="Canva Sans Bold"/>
                <a:cs typeface="Canva Sans Bold"/>
                <a:sym typeface="Canva Sans Bold"/>
              </a:rPr>
              <a:t>Parents and Carers</a:t>
            </a:r>
          </a:p>
        </p:txBody>
      </p:sp>
      <p:sp>
        <p:nvSpPr>
          <p:cNvPr id="8" name="TextBox 8">
            <a:extLst>
              <a:ext uri="{FF2B5EF4-FFF2-40B4-BE49-F238E27FC236}">
                <a16:creationId xmlns:a16="http://schemas.microsoft.com/office/drawing/2014/main" id="{A0BC165C-DEDF-E443-7238-E52B44F48F00}"/>
              </a:ext>
            </a:extLst>
          </p:cNvPr>
          <p:cNvSpPr txBox="1"/>
          <p:nvPr/>
        </p:nvSpPr>
        <p:spPr>
          <a:xfrm>
            <a:off x="1254157" y="5068616"/>
            <a:ext cx="4391657" cy="3577903"/>
          </a:xfrm>
          <a:prstGeom prst="rect">
            <a:avLst/>
          </a:prstGeom>
        </p:spPr>
        <p:txBody>
          <a:bodyPr wrap="square" lIns="0" tIns="0" rIns="0" bIns="0" rtlCol="0" anchor="t">
            <a:spAutoFit/>
          </a:bodyPr>
          <a:lstStyle/>
          <a:p>
            <a:pPr algn="ctr">
              <a:lnSpc>
                <a:spcPts val="3107"/>
              </a:lnSpc>
              <a:spcBef>
                <a:spcPct val="0"/>
              </a:spcBef>
            </a:pPr>
            <a:r>
              <a:rPr lang="en-GB" sz="2800" b="1" dirty="0">
                <a:latin typeface="Canva Sans" panose="020B0604020202020204" charset="0"/>
              </a:rPr>
              <a:t>178</a:t>
            </a:r>
            <a:r>
              <a:rPr lang="en-GB" sz="2800" dirty="0">
                <a:latin typeface="Canva Sans" panose="020B0604020202020204" charset="0"/>
              </a:rPr>
              <a:t> parents/carers attended our new webinar series</a:t>
            </a:r>
          </a:p>
          <a:p>
            <a:pPr algn="ctr">
              <a:lnSpc>
                <a:spcPts val="3107"/>
              </a:lnSpc>
              <a:spcBef>
                <a:spcPct val="0"/>
              </a:spcBef>
            </a:pPr>
            <a:r>
              <a:rPr lang="en-GB" sz="2800" b="1" dirty="0">
                <a:latin typeface="Canva Sans" panose="020B0604020202020204" charset="0"/>
              </a:rPr>
              <a:t>“Building safety for our children &amp; young people”  </a:t>
            </a:r>
            <a:r>
              <a:rPr lang="en-GB" sz="2800" dirty="0">
                <a:latin typeface="Canva Sans" panose="020B0604020202020204" charset="0"/>
              </a:rPr>
              <a:t>which explores ways parents/carers can support their children’s safety and wellbeing. </a:t>
            </a:r>
          </a:p>
        </p:txBody>
      </p:sp>
      <p:sp>
        <p:nvSpPr>
          <p:cNvPr id="9" name="TextBox 9">
            <a:extLst>
              <a:ext uri="{FF2B5EF4-FFF2-40B4-BE49-F238E27FC236}">
                <a16:creationId xmlns:a16="http://schemas.microsoft.com/office/drawing/2014/main" id="{78F86608-DB89-4718-5E43-8B35A8CF311F}"/>
              </a:ext>
            </a:extLst>
          </p:cNvPr>
          <p:cNvSpPr txBox="1"/>
          <p:nvPr/>
        </p:nvSpPr>
        <p:spPr>
          <a:xfrm>
            <a:off x="1166038" y="1352820"/>
            <a:ext cx="4708966" cy="602729"/>
          </a:xfrm>
          <a:prstGeom prst="rect">
            <a:avLst/>
          </a:prstGeom>
        </p:spPr>
        <p:txBody>
          <a:bodyPr lIns="0" tIns="0" rIns="0" bIns="0" rtlCol="0" anchor="t">
            <a:spAutoFit/>
          </a:bodyPr>
          <a:lstStyle/>
          <a:p>
            <a:pPr algn="ctr">
              <a:lnSpc>
                <a:spcPts val="4661"/>
              </a:lnSpc>
              <a:spcBef>
                <a:spcPct val="0"/>
              </a:spcBef>
            </a:pPr>
            <a:r>
              <a:rPr lang="en-US" sz="4199" b="1" u="sng" spc="226" dirty="0">
                <a:solidFill>
                  <a:srgbClr val="6C2B89"/>
                </a:solidFill>
                <a:latin typeface="Canva Sans Bold"/>
                <a:ea typeface="Canva Sans Bold"/>
                <a:cs typeface="Canva Sans Bold"/>
                <a:sym typeface="Canva Sans Bold"/>
              </a:rPr>
              <a:t>Webinars</a:t>
            </a:r>
          </a:p>
        </p:txBody>
      </p:sp>
      <p:sp>
        <p:nvSpPr>
          <p:cNvPr id="10" name="TextBox 10">
            <a:extLst>
              <a:ext uri="{FF2B5EF4-FFF2-40B4-BE49-F238E27FC236}">
                <a16:creationId xmlns:a16="http://schemas.microsoft.com/office/drawing/2014/main" id="{B3C8B5B0-9D17-055D-E630-CC41CBAEEBA5}"/>
              </a:ext>
            </a:extLst>
          </p:cNvPr>
          <p:cNvSpPr txBox="1"/>
          <p:nvPr/>
        </p:nvSpPr>
        <p:spPr>
          <a:xfrm>
            <a:off x="12734199" y="891153"/>
            <a:ext cx="4708966" cy="2359620"/>
          </a:xfrm>
          <a:prstGeom prst="rect">
            <a:avLst/>
          </a:prstGeom>
        </p:spPr>
        <p:txBody>
          <a:bodyPr wrap="square" lIns="0" tIns="0" rIns="0" bIns="0" rtlCol="0" anchor="t">
            <a:spAutoFit/>
          </a:bodyPr>
          <a:lstStyle/>
          <a:p>
            <a:pPr algn="ctr">
              <a:lnSpc>
                <a:spcPts val="4550"/>
              </a:lnSpc>
              <a:spcBef>
                <a:spcPct val="0"/>
              </a:spcBef>
            </a:pPr>
            <a:r>
              <a:rPr lang="en-US" sz="4000" b="1" u="sng" spc="221" dirty="0">
                <a:solidFill>
                  <a:srgbClr val="6C2B89"/>
                </a:solidFill>
                <a:latin typeface="Canva Sans Bold"/>
                <a:ea typeface="Canva Sans Bold"/>
                <a:cs typeface="Canva Sans Bold"/>
                <a:sym typeface="Canva Sans Bold"/>
              </a:rPr>
              <a:t>Parents Against Grooming and Exploitation (PAGE) Group</a:t>
            </a:r>
          </a:p>
        </p:txBody>
      </p:sp>
      <p:sp>
        <p:nvSpPr>
          <p:cNvPr id="11" name="TextBox 11">
            <a:extLst>
              <a:ext uri="{FF2B5EF4-FFF2-40B4-BE49-F238E27FC236}">
                <a16:creationId xmlns:a16="http://schemas.microsoft.com/office/drawing/2014/main" id="{45C5D8A9-8759-86E4-F4E7-2D960760FC85}"/>
              </a:ext>
            </a:extLst>
          </p:cNvPr>
          <p:cNvSpPr txBox="1"/>
          <p:nvPr/>
        </p:nvSpPr>
        <p:spPr>
          <a:xfrm>
            <a:off x="13419169" y="6244887"/>
            <a:ext cx="3614674" cy="3282950"/>
          </a:xfrm>
          <a:prstGeom prst="rect">
            <a:avLst/>
          </a:prstGeom>
        </p:spPr>
        <p:txBody>
          <a:bodyPr wrap="square" lIns="0" tIns="0" rIns="0" bIns="0" rtlCol="0" anchor="t">
            <a:spAutoFit/>
          </a:bodyPr>
          <a:lstStyle/>
          <a:p>
            <a:pPr algn="ctr">
              <a:lnSpc>
                <a:spcPts val="3195"/>
              </a:lnSpc>
              <a:spcBef>
                <a:spcPct val="0"/>
              </a:spcBef>
            </a:pPr>
            <a:r>
              <a:rPr lang="en-US" sz="2800" spc="155" dirty="0">
                <a:solidFill>
                  <a:srgbClr val="000000"/>
                </a:solidFill>
                <a:latin typeface="Canva Sans" panose="020B0604020202020204" charset="0"/>
                <a:ea typeface="Canva Sans"/>
                <a:cs typeface="Canva Sans"/>
                <a:sym typeface="Canva Sans"/>
              </a:rPr>
              <a:t>Phoenix Psychology </a:t>
            </a:r>
            <a:r>
              <a:rPr lang="en-GB" sz="2800" dirty="0">
                <a:latin typeface="Canva Sans" panose="020B0604020202020204" charset="0"/>
              </a:rPr>
              <a:t>engaged with a small group of parents about connecting with children during periods of conflict, withdrawal, or risk.</a:t>
            </a:r>
            <a:endParaRPr lang="en-US" sz="2800" spc="155" dirty="0">
              <a:solidFill>
                <a:srgbClr val="000000"/>
              </a:solidFill>
              <a:latin typeface="Canva Sans" panose="020B0604020202020204" charset="0"/>
              <a:ea typeface="Canva Sans"/>
              <a:cs typeface="Canva Sans"/>
              <a:sym typeface="Canva Sans"/>
            </a:endParaRPr>
          </a:p>
        </p:txBody>
      </p:sp>
      <p:sp>
        <p:nvSpPr>
          <p:cNvPr id="13" name="Freeform 13">
            <a:extLst>
              <a:ext uri="{FF2B5EF4-FFF2-40B4-BE49-F238E27FC236}">
                <a16:creationId xmlns:a16="http://schemas.microsoft.com/office/drawing/2014/main" id="{48A55E66-4575-CAB8-5502-1A983C7E74A7}"/>
              </a:ext>
            </a:extLst>
          </p:cNvPr>
          <p:cNvSpPr/>
          <p:nvPr/>
        </p:nvSpPr>
        <p:spPr>
          <a:xfrm>
            <a:off x="13792200" y="3467100"/>
            <a:ext cx="2408931" cy="2535717"/>
          </a:xfrm>
          <a:custGeom>
            <a:avLst/>
            <a:gdLst/>
            <a:ahLst/>
            <a:cxnLst/>
            <a:rect l="l" t="t" r="r" b="b"/>
            <a:pathLst>
              <a:path w="2408931" h="2535717">
                <a:moveTo>
                  <a:pt x="0" y="0"/>
                </a:moveTo>
                <a:lnTo>
                  <a:pt x="2408931" y="0"/>
                </a:lnTo>
                <a:lnTo>
                  <a:pt x="2408931" y="2535717"/>
                </a:lnTo>
                <a:lnTo>
                  <a:pt x="0" y="25357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4" name="Freeform 16">
            <a:extLst>
              <a:ext uri="{FF2B5EF4-FFF2-40B4-BE49-F238E27FC236}">
                <a16:creationId xmlns:a16="http://schemas.microsoft.com/office/drawing/2014/main" id="{F8DFC366-BFBE-862D-17F9-C2D3E93F258D}"/>
              </a:ext>
            </a:extLst>
          </p:cNvPr>
          <p:cNvSpPr/>
          <p:nvPr/>
        </p:nvSpPr>
        <p:spPr>
          <a:xfrm>
            <a:off x="8305800" y="2781300"/>
            <a:ext cx="2549315" cy="2421849"/>
          </a:xfrm>
          <a:custGeom>
            <a:avLst/>
            <a:gdLst/>
            <a:ahLst/>
            <a:cxnLst/>
            <a:rect l="l" t="t" r="r" b="b"/>
            <a:pathLst>
              <a:path w="2549315" h="2421849">
                <a:moveTo>
                  <a:pt x="0" y="0"/>
                </a:moveTo>
                <a:lnTo>
                  <a:pt x="2549315" y="0"/>
                </a:lnTo>
                <a:lnTo>
                  <a:pt x="2549315" y="2421849"/>
                </a:lnTo>
                <a:lnTo>
                  <a:pt x="0" y="242184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6" name="TextBox 15">
            <a:extLst>
              <a:ext uri="{FF2B5EF4-FFF2-40B4-BE49-F238E27FC236}">
                <a16:creationId xmlns:a16="http://schemas.microsoft.com/office/drawing/2014/main" id="{B048B5A8-0D4E-C5DB-1EEA-B581F87CFCB8}"/>
              </a:ext>
            </a:extLst>
          </p:cNvPr>
          <p:cNvSpPr txBox="1"/>
          <p:nvPr/>
        </p:nvSpPr>
        <p:spPr>
          <a:xfrm>
            <a:off x="7569281" y="5567369"/>
            <a:ext cx="4098979" cy="3108543"/>
          </a:xfrm>
          <a:prstGeom prst="rect">
            <a:avLst/>
          </a:prstGeom>
          <a:noFill/>
        </p:spPr>
        <p:txBody>
          <a:bodyPr wrap="square">
            <a:spAutoFit/>
          </a:bodyPr>
          <a:lstStyle/>
          <a:p>
            <a:pPr algn="ctr"/>
            <a:r>
              <a:rPr lang="en-GB" sz="2800" kern="0" dirty="0">
                <a:effectLst/>
                <a:latin typeface="Canva Sans" panose="020B0604020202020204" charset="0"/>
                <a:ea typeface="Aptos" panose="020B0004020202020204" pitchFamily="34" charset="0"/>
                <a:cs typeface="Times New Roman" panose="02020603050405020304" pitchFamily="18" charset="0"/>
              </a:rPr>
              <a:t>Coordinated the first </a:t>
            </a:r>
            <a:r>
              <a:rPr lang="en-GB" sz="2800" b="1" kern="0" dirty="0">
                <a:effectLst/>
                <a:latin typeface="Canva Sans" panose="020B0604020202020204" charset="0"/>
                <a:ea typeface="Aptos" panose="020B0004020202020204" pitchFamily="34" charset="0"/>
                <a:cs typeface="Times New Roman" panose="02020603050405020304" pitchFamily="18" charset="0"/>
              </a:rPr>
              <a:t>“Parenting in Today’s Society</a:t>
            </a:r>
            <a:r>
              <a:rPr lang="en-GB" sz="2800" kern="0" dirty="0">
                <a:effectLst/>
                <a:latin typeface="Canva Sans" panose="020B0604020202020204" charset="0"/>
                <a:ea typeface="Aptos" panose="020B0004020202020204" pitchFamily="34" charset="0"/>
                <a:cs typeface="Times New Roman" panose="02020603050405020304" pitchFamily="18" charset="0"/>
              </a:rPr>
              <a:t>” conference in partnership with the Blesst CIC and Birmingham Children’s Trust (BCT). </a:t>
            </a:r>
            <a:endParaRPr lang="en-GB" sz="2800" dirty="0">
              <a:latin typeface="Canva Sans" panose="020B0604020202020204" charset="0"/>
            </a:endParaRPr>
          </a:p>
        </p:txBody>
      </p:sp>
    </p:spTree>
    <p:extLst>
      <p:ext uri="{BB962C8B-B14F-4D97-AF65-F5344CB8AC3E}">
        <p14:creationId xmlns:p14="http://schemas.microsoft.com/office/powerpoint/2010/main" val="411926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93936" y="-5715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7344285" y="1105635"/>
            <a:ext cx="3171343" cy="2999630"/>
          </a:xfrm>
          <a:custGeom>
            <a:avLst/>
            <a:gdLst/>
            <a:ahLst/>
            <a:cxnLst/>
            <a:rect l="l" t="t" r="r" b="b"/>
            <a:pathLst>
              <a:path w="3171343" h="2999630">
                <a:moveTo>
                  <a:pt x="0" y="0"/>
                </a:moveTo>
                <a:lnTo>
                  <a:pt x="3171344" y="0"/>
                </a:lnTo>
                <a:lnTo>
                  <a:pt x="3171344" y="2999630"/>
                </a:lnTo>
                <a:lnTo>
                  <a:pt x="0" y="2999630"/>
                </a:lnTo>
                <a:lnTo>
                  <a:pt x="0" y="0"/>
                </a:lnTo>
                <a:close/>
              </a:path>
            </a:pathLst>
          </a:custGeom>
          <a:blipFill>
            <a:blip r:embed="rId5"/>
            <a:stretch>
              <a:fillRect t="-5947" r="-5331" b="-5367"/>
            </a:stretch>
          </a:blipFill>
        </p:spPr>
        <p:txBody>
          <a:bodyPr/>
          <a:lstStyle/>
          <a:p>
            <a:endParaRPr lang="en-GB" dirty="0"/>
          </a:p>
        </p:txBody>
      </p:sp>
      <p:sp>
        <p:nvSpPr>
          <p:cNvPr id="5" name="Freeform 5"/>
          <p:cNvSpPr/>
          <p:nvPr/>
        </p:nvSpPr>
        <p:spPr>
          <a:xfrm>
            <a:off x="2186582" y="1493154"/>
            <a:ext cx="2597963" cy="2612111"/>
          </a:xfrm>
          <a:custGeom>
            <a:avLst/>
            <a:gdLst/>
            <a:ahLst/>
            <a:cxnLst/>
            <a:rect l="l" t="t" r="r" b="b"/>
            <a:pathLst>
              <a:path w="2597963" h="2612111">
                <a:moveTo>
                  <a:pt x="0" y="0"/>
                </a:moveTo>
                <a:lnTo>
                  <a:pt x="2597963" y="0"/>
                </a:lnTo>
                <a:lnTo>
                  <a:pt x="2597963" y="2612111"/>
                </a:lnTo>
                <a:lnTo>
                  <a:pt x="0" y="261211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 name="TextBox 7"/>
          <p:cNvSpPr txBox="1"/>
          <p:nvPr/>
        </p:nvSpPr>
        <p:spPr>
          <a:xfrm>
            <a:off x="-591141" y="57150"/>
            <a:ext cx="7340943" cy="931508"/>
          </a:xfrm>
          <a:prstGeom prst="rect">
            <a:avLst/>
          </a:prstGeom>
        </p:spPr>
        <p:txBody>
          <a:bodyPr lIns="0" tIns="0" rIns="0" bIns="0" rtlCol="0" anchor="t">
            <a:spAutoFit/>
          </a:bodyPr>
          <a:lstStyle/>
          <a:p>
            <a:pPr algn="ctr">
              <a:lnSpc>
                <a:spcPts val="7215"/>
              </a:lnSpc>
              <a:spcBef>
                <a:spcPct val="0"/>
              </a:spcBef>
            </a:pPr>
            <a:r>
              <a:rPr lang="en-US" sz="6500" b="1" u="sng" dirty="0">
                <a:solidFill>
                  <a:srgbClr val="000000"/>
                </a:solidFill>
                <a:latin typeface="Canva Sans Bold"/>
                <a:ea typeface="Canva Sans Bold"/>
                <a:cs typeface="Canva Sans Bold"/>
                <a:sym typeface="Canva Sans Bold"/>
              </a:rPr>
              <a:t>My Tomorrow </a:t>
            </a:r>
          </a:p>
        </p:txBody>
      </p:sp>
      <p:sp>
        <p:nvSpPr>
          <p:cNvPr id="8" name="TextBox 8"/>
          <p:cNvSpPr txBox="1"/>
          <p:nvPr/>
        </p:nvSpPr>
        <p:spPr>
          <a:xfrm>
            <a:off x="7161357" y="4686300"/>
            <a:ext cx="3537198" cy="4090863"/>
          </a:xfrm>
          <a:prstGeom prst="rect">
            <a:avLst/>
          </a:prstGeom>
        </p:spPr>
        <p:txBody>
          <a:bodyPr wrap="square" lIns="0" tIns="0" rIns="0" bIns="0" rtlCol="0" anchor="t">
            <a:spAutoFit/>
          </a:bodyPr>
          <a:lstStyle/>
          <a:p>
            <a:pPr algn="ctr">
              <a:lnSpc>
                <a:spcPts val="2885"/>
              </a:lnSpc>
              <a:spcBef>
                <a:spcPct val="0"/>
              </a:spcBef>
            </a:pPr>
            <a:r>
              <a:rPr lang="en-GB" sz="2800" b="1" dirty="0">
                <a:latin typeface="Canva Sans" panose="020B0604020202020204" charset="0"/>
              </a:rPr>
              <a:t>16 </a:t>
            </a:r>
            <a:r>
              <a:rPr lang="en-GB" sz="2800" dirty="0">
                <a:latin typeface="Canva Sans" panose="020B0604020202020204" charset="0"/>
              </a:rPr>
              <a:t>young leaders planned and delivered a successful, engaging and empowering session to an audience of sector professionals at the VRP Annual Conference in February 2026. </a:t>
            </a:r>
            <a:endParaRPr lang="en-US" sz="3600" spc="140" dirty="0">
              <a:solidFill>
                <a:srgbClr val="000000"/>
              </a:solidFill>
              <a:latin typeface="Canva Sans" panose="020B0604020202020204" charset="0"/>
              <a:ea typeface="Canva Sans"/>
              <a:cs typeface="Canva Sans"/>
              <a:sym typeface="Canva Sans"/>
            </a:endParaRPr>
          </a:p>
        </p:txBody>
      </p:sp>
      <p:sp>
        <p:nvSpPr>
          <p:cNvPr id="9" name="TextBox 9"/>
          <p:cNvSpPr txBox="1"/>
          <p:nvPr/>
        </p:nvSpPr>
        <p:spPr>
          <a:xfrm>
            <a:off x="1169672" y="4536677"/>
            <a:ext cx="4247837" cy="3718967"/>
          </a:xfrm>
          <a:prstGeom prst="rect">
            <a:avLst/>
          </a:prstGeom>
        </p:spPr>
        <p:txBody>
          <a:bodyPr wrap="square" lIns="0" tIns="0" rIns="0" bIns="0" rtlCol="0" anchor="t">
            <a:spAutoFit/>
          </a:bodyPr>
          <a:lstStyle/>
          <a:p>
            <a:pPr algn="ctr">
              <a:lnSpc>
                <a:spcPts val="2920"/>
              </a:lnSpc>
              <a:spcBef>
                <a:spcPct val="0"/>
              </a:spcBef>
            </a:pPr>
            <a:r>
              <a:rPr lang="en-GB" sz="2800" dirty="0">
                <a:latin typeface="Canva Sans" panose="020B0604020202020204" charset="0"/>
              </a:rPr>
              <a:t>The Young Leaders partnered with various organisations across the West Midlands and gained valuable opportunities to engage with </a:t>
            </a:r>
            <a:r>
              <a:rPr lang="en-GB" sz="2800" b="1" dirty="0">
                <a:latin typeface="Canva Sans" panose="020B0604020202020204" charset="0"/>
              </a:rPr>
              <a:t>senior</a:t>
            </a:r>
            <a:r>
              <a:rPr lang="en-GB" sz="2800" dirty="0">
                <a:latin typeface="Canva Sans" panose="020B0604020202020204" charset="0"/>
              </a:rPr>
              <a:t> </a:t>
            </a:r>
            <a:r>
              <a:rPr lang="en-GB" sz="2800" b="1" dirty="0">
                <a:latin typeface="Canva Sans" panose="020B0604020202020204" charset="0"/>
              </a:rPr>
              <a:t>leaders</a:t>
            </a:r>
            <a:r>
              <a:rPr lang="en-GB" sz="2800" dirty="0">
                <a:latin typeface="Canva Sans" panose="020B0604020202020204" charset="0"/>
              </a:rPr>
              <a:t>, develop their </a:t>
            </a:r>
            <a:r>
              <a:rPr lang="en-GB" sz="2800" b="1" dirty="0">
                <a:latin typeface="Canva Sans" panose="020B0604020202020204" charset="0"/>
              </a:rPr>
              <a:t>confidence</a:t>
            </a:r>
            <a:r>
              <a:rPr lang="en-GB" sz="2800" dirty="0">
                <a:latin typeface="Canva Sans" panose="020B0604020202020204" charset="0"/>
              </a:rPr>
              <a:t> and ensure their </a:t>
            </a:r>
            <a:r>
              <a:rPr lang="en-GB" sz="2800" b="1" dirty="0">
                <a:latin typeface="Canva Sans" panose="020B0604020202020204" charset="0"/>
              </a:rPr>
              <a:t>voices</a:t>
            </a:r>
            <a:r>
              <a:rPr lang="en-GB" sz="2800" dirty="0">
                <a:latin typeface="Canva Sans" panose="020B0604020202020204" charset="0"/>
              </a:rPr>
              <a:t> are </a:t>
            </a:r>
            <a:r>
              <a:rPr lang="en-GB" sz="2800" b="1" dirty="0">
                <a:latin typeface="Canva Sans" panose="020B0604020202020204" charset="0"/>
              </a:rPr>
              <a:t>heard</a:t>
            </a:r>
            <a:r>
              <a:rPr lang="en-GB" sz="2800" dirty="0">
                <a:latin typeface="Canva Sans" panose="020B0604020202020204" charset="0"/>
              </a:rPr>
              <a:t>.</a:t>
            </a:r>
            <a:endParaRPr lang="en-US" sz="3600" spc="142" dirty="0">
              <a:solidFill>
                <a:srgbClr val="000000"/>
              </a:solidFill>
              <a:latin typeface="Canva Sans" panose="020B0604020202020204" charset="0"/>
              <a:ea typeface="Canva Sans"/>
              <a:cs typeface="Canva Sans"/>
              <a:sym typeface="Canva Sans"/>
            </a:endParaRPr>
          </a:p>
        </p:txBody>
      </p:sp>
      <p:sp>
        <p:nvSpPr>
          <p:cNvPr id="10" name="TextBox 10"/>
          <p:cNvSpPr txBox="1"/>
          <p:nvPr/>
        </p:nvSpPr>
        <p:spPr>
          <a:xfrm>
            <a:off x="12870493" y="4809187"/>
            <a:ext cx="3006316" cy="3462486"/>
          </a:xfrm>
          <a:prstGeom prst="rect">
            <a:avLst/>
          </a:prstGeom>
        </p:spPr>
        <p:txBody>
          <a:bodyPr wrap="square" lIns="0" tIns="0" rIns="0" bIns="0" rtlCol="0" anchor="t">
            <a:spAutoFit/>
          </a:bodyPr>
          <a:lstStyle/>
          <a:p>
            <a:pPr algn="ctr">
              <a:lnSpc>
                <a:spcPts val="2962"/>
              </a:lnSpc>
              <a:spcBef>
                <a:spcPct val="0"/>
              </a:spcBef>
            </a:pPr>
            <a:r>
              <a:rPr lang="en-GB" sz="2800" dirty="0">
                <a:latin typeface="Canva Sans" panose="020B0604020202020204" charset="0"/>
              </a:rPr>
              <a:t>The flagship My Tomorrow campaign successfully engaged over </a:t>
            </a:r>
            <a:r>
              <a:rPr lang="en-GB" sz="2800" b="1" dirty="0">
                <a:latin typeface="Canva Sans" panose="020B0604020202020204" charset="0"/>
              </a:rPr>
              <a:t>1000</a:t>
            </a:r>
            <a:r>
              <a:rPr lang="en-GB" sz="2800" dirty="0">
                <a:latin typeface="Canva Sans" panose="020B0604020202020204" charset="0"/>
              </a:rPr>
              <a:t> young people across multiple in-person events. </a:t>
            </a:r>
            <a:endParaRPr lang="en-US" sz="3600" spc="144" dirty="0">
              <a:solidFill>
                <a:srgbClr val="000000"/>
              </a:solidFill>
              <a:latin typeface="Canva Sans" panose="020B0604020202020204" charset="0"/>
              <a:ea typeface="Canva Sans"/>
              <a:cs typeface="Canva Sans"/>
              <a:sym typeface="Canva Sans"/>
            </a:endParaRPr>
          </a:p>
        </p:txBody>
      </p:sp>
      <p:sp>
        <p:nvSpPr>
          <p:cNvPr id="12" name="Freeform 13">
            <a:extLst>
              <a:ext uri="{FF2B5EF4-FFF2-40B4-BE49-F238E27FC236}">
                <a16:creationId xmlns:a16="http://schemas.microsoft.com/office/drawing/2014/main" id="{91E74A21-A74C-9CAC-4D1F-47D851B51F13}"/>
              </a:ext>
            </a:extLst>
          </p:cNvPr>
          <p:cNvSpPr/>
          <p:nvPr/>
        </p:nvSpPr>
        <p:spPr>
          <a:xfrm>
            <a:off x="13030200" y="1585724"/>
            <a:ext cx="2573610" cy="2567176"/>
          </a:xfrm>
          <a:custGeom>
            <a:avLst/>
            <a:gdLst/>
            <a:ahLst/>
            <a:cxnLst/>
            <a:rect l="l" t="t" r="r" b="b"/>
            <a:pathLst>
              <a:path w="2573610" h="2567176">
                <a:moveTo>
                  <a:pt x="0" y="0"/>
                </a:moveTo>
                <a:lnTo>
                  <a:pt x="2573610" y="0"/>
                </a:lnTo>
                <a:lnTo>
                  <a:pt x="2573610" y="2567176"/>
                </a:lnTo>
                <a:lnTo>
                  <a:pt x="0" y="256717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3693936" y="0"/>
            <a:ext cx="14594064" cy="10287000"/>
          </a:xfrm>
          <a:custGeom>
            <a:avLst/>
            <a:gdLst/>
            <a:ahLst/>
            <a:cxnLst/>
            <a:rect l="l" t="t" r="r" b="b"/>
            <a:pathLst>
              <a:path w="14594064" h="10287000">
                <a:moveTo>
                  <a:pt x="0" y="0"/>
                </a:moveTo>
                <a:lnTo>
                  <a:pt x="14594064" y="0"/>
                </a:lnTo>
                <a:lnTo>
                  <a:pt x="14594064" y="10287000"/>
                </a:lnTo>
                <a:lnTo>
                  <a:pt x="0" y="10287000"/>
                </a:lnTo>
                <a:lnTo>
                  <a:pt x="0" y="0"/>
                </a:lnTo>
                <a:close/>
              </a:path>
            </a:pathLst>
          </a:custGeom>
          <a:blipFill>
            <a:blip r:embed="rId3"/>
            <a:stretch>
              <a:fillRect l="-26759" t="-6177" r="-6293"/>
            </a:stretch>
          </a:blipFill>
        </p:spPr>
        <p:txBody>
          <a:bodyPr/>
          <a:lstStyle/>
          <a:p>
            <a:endParaRPr lang="en-GB" dirty="0"/>
          </a:p>
        </p:txBody>
      </p:sp>
      <p:sp>
        <p:nvSpPr>
          <p:cNvPr id="3" name="Freeform 3"/>
          <p:cNvSpPr/>
          <p:nvPr/>
        </p:nvSpPr>
        <p:spPr>
          <a:xfrm>
            <a:off x="165696" y="8893697"/>
            <a:ext cx="2755149" cy="1111364"/>
          </a:xfrm>
          <a:custGeom>
            <a:avLst/>
            <a:gdLst/>
            <a:ahLst/>
            <a:cxnLst/>
            <a:rect l="l" t="t" r="r" b="b"/>
            <a:pathLst>
              <a:path w="2755149" h="1111364">
                <a:moveTo>
                  <a:pt x="0" y="0"/>
                </a:moveTo>
                <a:lnTo>
                  <a:pt x="2755149" y="0"/>
                </a:lnTo>
                <a:lnTo>
                  <a:pt x="2755149" y="1111365"/>
                </a:lnTo>
                <a:lnTo>
                  <a:pt x="0" y="1111365"/>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14442671" y="1550187"/>
            <a:ext cx="2224300" cy="2692042"/>
          </a:xfrm>
          <a:custGeom>
            <a:avLst/>
            <a:gdLst/>
            <a:ahLst/>
            <a:cxnLst/>
            <a:rect l="l" t="t" r="r" b="b"/>
            <a:pathLst>
              <a:path w="2224300" h="2692042">
                <a:moveTo>
                  <a:pt x="0" y="0"/>
                </a:moveTo>
                <a:lnTo>
                  <a:pt x="2224300" y="0"/>
                </a:lnTo>
                <a:lnTo>
                  <a:pt x="2224300" y="2692042"/>
                </a:lnTo>
                <a:lnTo>
                  <a:pt x="0" y="269204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5" name="Freeform 5"/>
          <p:cNvSpPr/>
          <p:nvPr/>
        </p:nvSpPr>
        <p:spPr>
          <a:xfrm>
            <a:off x="2321481" y="1816365"/>
            <a:ext cx="2562656" cy="2697533"/>
          </a:xfrm>
          <a:custGeom>
            <a:avLst/>
            <a:gdLst/>
            <a:ahLst/>
            <a:cxnLst/>
            <a:rect l="l" t="t" r="r" b="b"/>
            <a:pathLst>
              <a:path w="2562656" h="2697533">
                <a:moveTo>
                  <a:pt x="0" y="0"/>
                </a:moveTo>
                <a:lnTo>
                  <a:pt x="2562656" y="0"/>
                </a:lnTo>
                <a:lnTo>
                  <a:pt x="2562656" y="2697533"/>
                </a:lnTo>
                <a:lnTo>
                  <a:pt x="0" y="269753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 name="Freeform 6"/>
          <p:cNvSpPr/>
          <p:nvPr/>
        </p:nvSpPr>
        <p:spPr>
          <a:xfrm>
            <a:off x="8377180" y="419100"/>
            <a:ext cx="2815416" cy="2840268"/>
          </a:xfrm>
          <a:custGeom>
            <a:avLst/>
            <a:gdLst/>
            <a:ahLst/>
            <a:cxnLst/>
            <a:rect l="l" t="t" r="r" b="b"/>
            <a:pathLst>
              <a:path w="2815416" h="2840268">
                <a:moveTo>
                  <a:pt x="0" y="0"/>
                </a:moveTo>
                <a:lnTo>
                  <a:pt x="2815416" y="0"/>
                </a:lnTo>
                <a:lnTo>
                  <a:pt x="2815416" y="2840268"/>
                </a:lnTo>
                <a:lnTo>
                  <a:pt x="0" y="284026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7" name="TextBox 7"/>
          <p:cNvSpPr txBox="1"/>
          <p:nvPr/>
        </p:nvSpPr>
        <p:spPr>
          <a:xfrm>
            <a:off x="331257" y="284691"/>
            <a:ext cx="6725357" cy="931508"/>
          </a:xfrm>
          <a:prstGeom prst="rect">
            <a:avLst/>
          </a:prstGeom>
        </p:spPr>
        <p:txBody>
          <a:bodyPr lIns="0" tIns="0" rIns="0" bIns="0" rtlCol="0" anchor="t">
            <a:spAutoFit/>
          </a:bodyPr>
          <a:lstStyle/>
          <a:p>
            <a:pPr algn="ctr">
              <a:lnSpc>
                <a:spcPts val="7215"/>
              </a:lnSpc>
              <a:spcBef>
                <a:spcPct val="0"/>
              </a:spcBef>
            </a:pPr>
            <a:r>
              <a:rPr lang="en-US" sz="6500" b="1" u="sng" spc="351" dirty="0">
                <a:solidFill>
                  <a:srgbClr val="000000"/>
                </a:solidFill>
                <a:latin typeface="Canva Sans Bold"/>
                <a:ea typeface="Canva Sans Bold"/>
                <a:cs typeface="Canva Sans Bold"/>
                <a:sym typeface="Canva Sans Bold"/>
              </a:rPr>
              <a:t>Change Makers</a:t>
            </a:r>
          </a:p>
        </p:txBody>
      </p:sp>
      <p:sp>
        <p:nvSpPr>
          <p:cNvPr id="9" name="TextBox 9"/>
          <p:cNvSpPr txBox="1"/>
          <p:nvPr/>
        </p:nvSpPr>
        <p:spPr>
          <a:xfrm>
            <a:off x="1823037" y="6099798"/>
            <a:ext cx="3360346" cy="2585323"/>
          </a:xfrm>
          <a:prstGeom prst="rect">
            <a:avLst/>
          </a:prstGeom>
        </p:spPr>
        <p:txBody>
          <a:bodyPr wrap="square" lIns="0" tIns="0" rIns="0" bIns="0" rtlCol="0" anchor="t">
            <a:spAutoFit/>
          </a:bodyPr>
          <a:lstStyle/>
          <a:p>
            <a:pPr algn="ctr">
              <a:spcBef>
                <a:spcPct val="0"/>
              </a:spcBef>
            </a:pPr>
            <a:r>
              <a:rPr lang="en-US" sz="2800" spc="145" dirty="0">
                <a:solidFill>
                  <a:srgbClr val="000000"/>
                </a:solidFill>
                <a:latin typeface="Canva Sans" panose="020B0604020202020204" charset="0"/>
                <a:ea typeface="Canva Sans Bold"/>
                <a:cs typeface="Canva Sans Bold"/>
                <a:sym typeface="Canva Sans Bold"/>
              </a:rPr>
              <a:t>Delivered </a:t>
            </a:r>
            <a:r>
              <a:rPr lang="en-US" sz="2800" b="1" spc="145" dirty="0">
                <a:solidFill>
                  <a:srgbClr val="000000"/>
                </a:solidFill>
                <a:latin typeface="Canva Sans" panose="020B0604020202020204" charset="0"/>
                <a:ea typeface="Canva Sans Bold"/>
                <a:cs typeface="Canva Sans Bold"/>
                <a:sym typeface="Canva Sans Bold"/>
              </a:rPr>
              <a:t>16 train-the-trainer</a:t>
            </a:r>
            <a:r>
              <a:rPr lang="en-US" sz="2800" spc="145" dirty="0">
                <a:solidFill>
                  <a:srgbClr val="000000"/>
                </a:solidFill>
                <a:latin typeface="Canva Sans" panose="020B0604020202020204" charset="0"/>
                <a:ea typeface="Canva Sans"/>
                <a:cs typeface="Canva Sans"/>
                <a:sym typeface="Canva Sans"/>
              </a:rPr>
              <a:t> sessions to </a:t>
            </a:r>
            <a:r>
              <a:rPr lang="en-US" sz="2800" b="1" spc="145" dirty="0">
                <a:solidFill>
                  <a:srgbClr val="000000"/>
                </a:solidFill>
                <a:latin typeface="Canva Sans" panose="020B0604020202020204" charset="0"/>
                <a:ea typeface="Canva Sans"/>
                <a:cs typeface="Canva Sans"/>
                <a:sym typeface="Canva Sans"/>
              </a:rPr>
              <a:t>77 professionals</a:t>
            </a:r>
            <a:r>
              <a:rPr lang="en-US" sz="2800" spc="145" dirty="0">
                <a:solidFill>
                  <a:srgbClr val="000000"/>
                </a:solidFill>
                <a:latin typeface="Canva Sans" panose="020B0604020202020204" charset="0"/>
                <a:ea typeface="Canva Sans"/>
                <a:cs typeface="Canva Sans"/>
                <a:sym typeface="Canva Sans"/>
              </a:rPr>
              <a:t> across the region this year.</a:t>
            </a:r>
          </a:p>
        </p:txBody>
      </p:sp>
      <p:sp>
        <p:nvSpPr>
          <p:cNvPr id="10" name="TextBox 10"/>
          <p:cNvSpPr txBox="1"/>
          <p:nvPr/>
        </p:nvSpPr>
        <p:spPr>
          <a:xfrm>
            <a:off x="7135374" y="5351344"/>
            <a:ext cx="5299028" cy="384721"/>
          </a:xfrm>
          <a:prstGeom prst="rect">
            <a:avLst/>
          </a:prstGeom>
        </p:spPr>
        <p:txBody>
          <a:bodyPr lIns="0" tIns="0" rIns="0" bIns="0" rtlCol="0" anchor="t">
            <a:spAutoFit/>
          </a:bodyPr>
          <a:lstStyle/>
          <a:p>
            <a:pPr algn="ctr">
              <a:lnSpc>
                <a:spcPts val="2996"/>
              </a:lnSpc>
              <a:spcBef>
                <a:spcPct val="0"/>
              </a:spcBef>
            </a:pPr>
            <a:endParaRPr lang="en-US" sz="2699" spc="145" dirty="0">
              <a:solidFill>
                <a:srgbClr val="000000"/>
              </a:solidFill>
              <a:latin typeface="Canva Sans"/>
              <a:ea typeface="Canva Sans"/>
              <a:cs typeface="Canva Sans"/>
              <a:sym typeface="Canva Sans"/>
            </a:endParaRPr>
          </a:p>
        </p:txBody>
      </p:sp>
      <p:sp>
        <p:nvSpPr>
          <p:cNvPr id="11" name="TextBox 11"/>
          <p:cNvSpPr txBox="1"/>
          <p:nvPr/>
        </p:nvSpPr>
        <p:spPr>
          <a:xfrm>
            <a:off x="1324593" y="4864616"/>
            <a:ext cx="4813536" cy="973455"/>
          </a:xfrm>
          <a:prstGeom prst="rect">
            <a:avLst/>
          </a:prstGeom>
        </p:spPr>
        <p:txBody>
          <a:bodyPr lIns="0" tIns="0" rIns="0" bIns="0" rtlCol="0" anchor="t">
            <a:spAutoFit/>
          </a:bodyPr>
          <a:lstStyle/>
          <a:p>
            <a:pPr algn="ctr">
              <a:lnSpc>
                <a:spcPts val="3884"/>
              </a:lnSpc>
              <a:spcBef>
                <a:spcPct val="0"/>
              </a:spcBef>
            </a:pPr>
            <a:r>
              <a:rPr lang="en-US" sz="3499" b="1" u="sng" spc="188" dirty="0">
                <a:solidFill>
                  <a:srgbClr val="6C2B89"/>
                </a:solidFill>
                <a:latin typeface="Canva Sans Bold"/>
                <a:ea typeface="Canva Sans Bold"/>
                <a:cs typeface="Canva Sans Bold"/>
                <a:sym typeface="Canva Sans Bold"/>
              </a:rPr>
              <a:t>Training and Development</a:t>
            </a:r>
          </a:p>
        </p:txBody>
      </p:sp>
      <p:sp>
        <p:nvSpPr>
          <p:cNvPr id="12" name="TextBox 12"/>
          <p:cNvSpPr txBox="1"/>
          <p:nvPr/>
        </p:nvSpPr>
        <p:spPr>
          <a:xfrm>
            <a:off x="6494486" y="3695700"/>
            <a:ext cx="6358447" cy="548258"/>
          </a:xfrm>
          <a:prstGeom prst="rect">
            <a:avLst/>
          </a:prstGeom>
        </p:spPr>
        <p:txBody>
          <a:bodyPr lIns="0" tIns="0" rIns="0" bIns="0" rtlCol="0" anchor="t">
            <a:spAutoFit/>
          </a:bodyPr>
          <a:lstStyle/>
          <a:p>
            <a:pPr algn="ctr">
              <a:lnSpc>
                <a:spcPts val="4217"/>
              </a:lnSpc>
              <a:spcBef>
                <a:spcPct val="0"/>
              </a:spcBef>
            </a:pPr>
            <a:r>
              <a:rPr lang="en-US" sz="3799" b="1" u="sng" spc="205" dirty="0">
                <a:solidFill>
                  <a:srgbClr val="6C2B89"/>
                </a:solidFill>
                <a:latin typeface="Canva Sans Bold"/>
                <a:ea typeface="Canva Sans Bold"/>
                <a:cs typeface="Canva Sans Bold"/>
                <a:sym typeface="Canva Sans Bold"/>
              </a:rPr>
              <a:t>Workshops</a:t>
            </a:r>
          </a:p>
        </p:txBody>
      </p:sp>
      <p:sp>
        <p:nvSpPr>
          <p:cNvPr id="13" name="TextBox 13"/>
          <p:cNvSpPr txBox="1"/>
          <p:nvPr/>
        </p:nvSpPr>
        <p:spPr>
          <a:xfrm>
            <a:off x="13733907" y="4702940"/>
            <a:ext cx="3725311" cy="1500411"/>
          </a:xfrm>
          <a:prstGeom prst="rect">
            <a:avLst/>
          </a:prstGeom>
        </p:spPr>
        <p:txBody>
          <a:bodyPr wrap="square" lIns="0" tIns="0" rIns="0" bIns="0" rtlCol="0" anchor="t">
            <a:spAutoFit/>
          </a:bodyPr>
          <a:lstStyle/>
          <a:p>
            <a:pPr algn="ctr">
              <a:lnSpc>
                <a:spcPts val="3884"/>
              </a:lnSpc>
              <a:spcBef>
                <a:spcPct val="0"/>
              </a:spcBef>
            </a:pPr>
            <a:r>
              <a:rPr lang="en-US" sz="3499" b="1" u="sng" spc="188" dirty="0">
                <a:solidFill>
                  <a:srgbClr val="6C2B89"/>
                </a:solidFill>
                <a:latin typeface="Canva Sans Bold"/>
                <a:ea typeface="Canva Sans Bold"/>
                <a:cs typeface="Canva Sans Bold"/>
                <a:sym typeface="Canva Sans Bold"/>
              </a:rPr>
              <a:t>See the programme in action:</a:t>
            </a:r>
          </a:p>
        </p:txBody>
      </p:sp>
      <p:sp>
        <p:nvSpPr>
          <p:cNvPr id="14" name="TextBox 14"/>
          <p:cNvSpPr txBox="1"/>
          <p:nvPr/>
        </p:nvSpPr>
        <p:spPr>
          <a:xfrm>
            <a:off x="12340647" y="9792279"/>
            <a:ext cx="4204049" cy="248292"/>
          </a:xfrm>
          <a:prstGeom prst="rect">
            <a:avLst/>
          </a:prstGeom>
        </p:spPr>
        <p:txBody>
          <a:bodyPr lIns="0" tIns="0" rIns="0" bIns="0" rtlCol="0" anchor="t">
            <a:spAutoFit/>
          </a:bodyPr>
          <a:lstStyle/>
          <a:p>
            <a:pPr algn="ctr">
              <a:lnSpc>
                <a:spcPts val="2060"/>
              </a:lnSpc>
              <a:spcBef>
                <a:spcPct val="0"/>
              </a:spcBef>
            </a:pPr>
            <a:r>
              <a:rPr lang="en-US" sz="1471" b="1" i="1" dirty="0">
                <a:solidFill>
                  <a:srgbClr val="000000"/>
                </a:solidFill>
                <a:latin typeface="Canva Sans Bold Italics"/>
                <a:ea typeface="Canva Sans Bold Italics"/>
                <a:cs typeface="Canva Sans Bold Italics"/>
                <a:sym typeface="Canva Sans Bold Italics"/>
              </a:rPr>
              <a:t>You can see the programme in action here.</a:t>
            </a:r>
          </a:p>
        </p:txBody>
      </p:sp>
      <p:pic>
        <p:nvPicPr>
          <p:cNvPr id="15" name="Picture 15"/>
          <p:cNvPicPr>
            <a:picLocks noChangeAspect="1"/>
          </p:cNvPicPr>
          <p:nvPr/>
        </p:nvPicPr>
        <p:blipFill>
          <a:blip r:embed="rId8"/>
          <a:stretch>
            <a:fillRect/>
          </a:stretch>
        </p:blipFill>
        <p:spPr>
          <a:xfrm>
            <a:off x="14392956" y="6363404"/>
            <a:ext cx="2730088" cy="2730088"/>
          </a:xfrm>
          <a:prstGeom prst="rect">
            <a:avLst/>
          </a:prstGeom>
        </p:spPr>
      </p:pic>
      <p:sp>
        <p:nvSpPr>
          <p:cNvPr id="16" name="Freeform 16"/>
          <p:cNvSpPr/>
          <p:nvPr/>
        </p:nvSpPr>
        <p:spPr>
          <a:xfrm rot="11484706">
            <a:off x="16857444" y="6149039"/>
            <a:ext cx="948133" cy="269033"/>
          </a:xfrm>
          <a:custGeom>
            <a:avLst/>
            <a:gdLst/>
            <a:ahLst/>
            <a:cxnLst/>
            <a:rect l="l" t="t" r="r" b="b"/>
            <a:pathLst>
              <a:path w="948133" h="269033">
                <a:moveTo>
                  <a:pt x="0" y="0"/>
                </a:moveTo>
                <a:lnTo>
                  <a:pt x="948133" y="0"/>
                </a:lnTo>
                <a:lnTo>
                  <a:pt x="948133" y="269033"/>
                </a:lnTo>
                <a:lnTo>
                  <a:pt x="0" y="269033"/>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8" name="TextBox 17">
            <a:extLst>
              <a:ext uri="{FF2B5EF4-FFF2-40B4-BE49-F238E27FC236}">
                <a16:creationId xmlns:a16="http://schemas.microsoft.com/office/drawing/2014/main" id="{10FCAD59-1AFD-5869-47C4-9D4B8811BB09}"/>
              </a:ext>
            </a:extLst>
          </p:cNvPr>
          <p:cNvSpPr txBox="1"/>
          <p:nvPr/>
        </p:nvSpPr>
        <p:spPr>
          <a:xfrm>
            <a:off x="6677732" y="4568454"/>
            <a:ext cx="5859843" cy="4832092"/>
          </a:xfrm>
          <a:prstGeom prst="rect">
            <a:avLst/>
          </a:prstGeom>
          <a:noFill/>
        </p:spPr>
        <p:txBody>
          <a:bodyPr wrap="square">
            <a:spAutoFit/>
          </a:bodyPr>
          <a:lstStyle/>
          <a:p>
            <a:pPr algn="ctr"/>
            <a:r>
              <a:rPr lang="en-GB" sz="2800" b="1" kern="1200" dirty="0">
                <a:solidFill>
                  <a:schemeClr val="tx1"/>
                </a:solidFill>
                <a:effectLst/>
                <a:latin typeface="Canva Sans" panose="020B0604020202020204" charset="0"/>
              </a:rPr>
              <a:t>400 young people</a:t>
            </a:r>
            <a:r>
              <a:rPr lang="en-GB" sz="2800" kern="1200" dirty="0">
                <a:solidFill>
                  <a:schemeClr val="tx1"/>
                </a:solidFill>
                <a:effectLst/>
                <a:latin typeface="Canva Sans" panose="020B0604020202020204" charset="0"/>
              </a:rPr>
              <a:t> engaged in the Change Makers workshops led by the Young Leaders this year. </a:t>
            </a:r>
          </a:p>
          <a:p>
            <a:pPr algn="ctr"/>
            <a:endParaRPr lang="en-GB" sz="2800" dirty="0">
              <a:latin typeface="Canva Sans" panose="020B0604020202020204" charset="0"/>
            </a:endParaRPr>
          </a:p>
          <a:p>
            <a:pPr algn="ctr"/>
            <a:r>
              <a:rPr lang="en-GB" sz="2800" kern="1200" dirty="0">
                <a:solidFill>
                  <a:schemeClr val="tx1"/>
                </a:solidFill>
                <a:effectLst/>
                <a:latin typeface="Canva Sans" panose="020B0604020202020204" charset="0"/>
              </a:rPr>
              <a:t>Workshops were delivered across a range of settings, including youth groups, faith organisations, and sports venues to ensure the programme remained accessible and inclusive. </a:t>
            </a:r>
            <a:endParaRPr lang="en-GB" sz="2800" dirty="0">
              <a:latin typeface="Canva Sans" panose="020B06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9F82C8E4FE343810459D5C592AB60" ma:contentTypeVersion="2" ma:contentTypeDescription="Create a new document." ma:contentTypeScope="" ma:versionID="3da3920fc79d217dea50c6e803292f94">
  <xsd:schema xmlns:xsd="http://www.w3.org/2001/XMLSchema" xmlns:xs="http://www.w3.org/2001/XMLSchema" xmlns:p="http://schemas.microsoft.com/office/2006/metadata/properties" xmlns:ns2="5266e339-39c2-409b-b9ee-bf1c659db9b0" targetNamespace="http://schemas.microsoft.com/office/2006/metadata/properties" ma:root="true" ma:fieldsID="8d72270ad9a91a6e3c2d33aed69e70f0" ns2:_="">
    <xsd:import namespace="5266e339-39c2-409b-b9ee-bf1c659db9b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6e339-39c2-409b-b9ee-bf1c659db9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0E8AD4-7F1C-4697-9027-852CD2BDB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6e339-39c2-409b-b9ee-bf1c659db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18A525-E11A-4C26-87AC-A04572DACDBD}">
  <ds:schemaRefs>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purl.org/dc/dcmitype/"/>
    <ds:schemaRef ds:uri="http://schemas.openxmlformats.org/package/2006/metadata/core-properties"/>
    <ds:schemaRef ds:uri="5266e339-39c2-409b-b9ee-bf1c659db9b0"/>
    <ds:schemaRef ds:uri="http://schemas.microsoft.com/office/2006/metadata/properties"/>
  </ds:schemaRefs>
</ds:datastoreItem>
</file>

<file path=customXml/itemProps3.xml><?xml version="1.0" encoding="utf-8"?>
<ds:datastoreItem xmlns:ds="http://schemas.openxmlformats.org/officeDocument/2006/customXml" ds:itemID="{E317A03A-72FC-42FF-A23C-3EC9B7B3F5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774</TotalTime>
  <Words>2009</Words>
  <Application>Microsoft Office PowerPoint</Application>
  <PresentationFormat>Custom</PresentationFormat>
  <Paragraphs>224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Canva Sans Medium</vt:lpstr>
      <vt:lpstr>Aptos</vt:lpstr>
      <vt:lpstr>Canva Sans</vt:lpstr>
      <vt:lpstr>Canva Sans Bold</vt:lpstr>
      <vt:lpstr>Calibri</vt:lpstr>
      <vt:lpstr>Canva Sans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 Oct - Dec Q3 (2025/2026) Presentation</dc:title>
  <dc:creator>Amber Lily Hunt</dc:creator>
  <cp:lastModifiedBy>Amber Lily Hunt</cp:lastModifiedBy>
  <cp:revision>5</cp:revision>
  <dcterms:created xsi:type="dcterms:W3CDTF">2006-08-16T00:00:00Z</dcterms:created>
  <dcterms:modified xsi:type="dcterms:W3CDTF">2026-05-13T07:27:13Z</dcterms:modified>
  <dc:identifier>DAG_s9E5ri8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0x0101002289F82C8E4FE343810459D5C592AB60</vt:lpwstr>
  </property>
</Properties>
</file>