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8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569F5C-55BE-4BFC-8DE6-06CCF2B9AFFC}" type="datetimeFigureOut">
              <a:rPr lang="en-GB" smtClean="0"/>
              <a:t>12/05/2026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E0BD39-F120-4EE6-B37F-A2BC832869B8}" type="slidenum">
              <a:rPr lang="en-GB" smtClean="0"/>
              <a:t>‹#›</a:t>
            </a:fld>
            <a:endParaRPr lang="en-GB"/>
          </a:p>
        </p:txBody>
      </p:sp>
    </p:spTree>
    <p:extLst>
      <p:ext uri="{BB962C8B-B14F-4D97-AF65-F5344CB8AC3E}">
        <p14:creationId xmlns:p14="http://schemas.microsoft.com/office/powerpoint/2010/main" val="902418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C71B79-3EA5-49F4-8ABF-B2EA44AD4BF4}" type="slidenum">
              <a:rPr lang="en-GB" smtClean="0"/>
              <a:t>1</a:t>
            </a:fld>
            <a:endParaRPr lang="en-GB"/>
          </a:p>
        </p:txBody>
      </p:sp>
    </p:spTree>
    <p:extLst>
      <p:ext uri="{BB962C8B-B14F-4D97-AF65-F5344CB8AC3E}">
        <p14:creationId xmlns:p14="http://schemas.microsoft.com/office/powerpoint/2010/main" val="3672503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927F0-9312-774E-4246-64A6DB8B66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06ECF61-874C-75E4-B7FC-CB1647404D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1B8CA1-BA06-EC68-B942-9CE7C7C98B67}"/>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62E4727C-6084-67E3-8338-20E73C8451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103AE7-8FF4-512F-338B-A53A1C9DF18C}"/>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1708558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50205-83B5-D468-54AD-597095C800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F43CD2-268D-C39A-60A4-161B68AC58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4687D7-9586-9471-6DC0-5A4442426034}"/>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64B123A5-55B2-98C2-8EC5-A7AE7ABFF3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A91ACB-5DD8-8507-DC48-365924B8226B}"/>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549132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83AA6E-7959-1AA6-E4B1-125EF3C7A9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54B653-B709-3A15-9F26-E025DBF50A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85C8B-A2F9-D2D5-ACA7-1798B6686817}"/>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F0CACA2E-030D-D034-FBAF-C607C1A5FC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571C6C-AE95-91E9-5706-B4112D543F1E}"/>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86390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00133-F86D-A9F7-B4C1-EA32947576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0232E3-45DE-8F31-7858-40BEBE2811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E129D7-E119-15A9-D441-8457E2B08F6D}"/>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B21C7770-615F-F893-2D65-153B4F64E0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94CAA9-8FF1-D603-48C7-76E8AA0B61A7}"/>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120052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5C0F2-1FCB-11B3-9976-FA0D3EACDF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7891C4-E7F6-9AF6-8DDD-F78D83F3BA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8AFB2F-6ADD-4C02-0C1F-2E0CBE6E0A7E}"/>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1E9C63B6-EB21-A486-4F9A-559A69C384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A2B5E0-178F-59C9-5E7B-F4E33B7C34AE}"/>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376007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5F049-8314-5F2D-7D9D-42EE2F8875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F7282F-466C-2109-8414-31BF53537A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015AC46-853D-0C43-7652-8F1997BF7C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F2FD5DA-D2A1-F13C-47F3-9525266C43D2}"/>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6" name="Footer Placeholder 5">
            <a:extLst>
              <a:ext uri="{FF2B5EF4-FFF2-40B4-BE49-F238E27FC236}">
                <a16:creationId xmlns:a16="http://schemas.microsoft.com/office/drawing/2014/main" id="{F083EB38-0CC8-1D3E-8F3E-C8B40333B4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2F99CE-EE32-143D-9566-F0A320F0B809}"/>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3710731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0EEAF-6144-8952-2C48-EF9A9BFC4AB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C5A4BC-F0C6-7F7D-A0D2-1B59839192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D271FA-65CE-3DC5-57B5-AD92E384EA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2C9C32-04F9-2783-2C62-D734FD70B6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8907CA-94CE-38E5-5FA0-D2665BE65E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C5CAF0-FE19-3851-5B11-178A11D51476}"/>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8" name="Footer Placeholder 7">
            <a:extLst>
              <a:ext uri="{FF2B5EF4-FFF2-40B4-BE49-F238E27FC236}">
                <a16:creationId xmlns:a16="http://schemas.microsoft.com/office/drawing/2014/main" id="{2CEB53C6-2EBA-B09F-41AB-BB9871C09CE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5F4F7D-9270-EB84-7ADD-98A49DA50177}"/>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220679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B05F-E23A-D107-162E-B78EC912BF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F759D7C-6C08-5854-C4D9-79BE9F615770}"/>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4" name="Footer Placeholder 3">
            <a:extLst>
              <a:ext uri="{FF2B5EF4-FFF2-40B4-BE49-F238E27FC236}">
                <a16:creationId xmlns:a16="http://schemas.microsoft.com/office/drawing/2014/main" id="{3A9AE3AA-CE45-5FDC-63E8-B7B3EBB1DF6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B3F0247-CAAF-A109-A846-FDC58F5A9969}"/>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2552457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F6D196-3BA1-D0A7-A18E-538A1F1F339D}"/>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3" name="Footer Placeholder 2">
            <a:extLst>
              <a:ext uri="{FF2B5EF4-FFF2-40B4-BE49-F238E27FC236}">
                <a16:creationId xmlns:a16="http://schemas.microsoft.com/office/drawing/2014/main" id="{59AC5EE4-16C2-1E60-B695-17A6A725496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17E17AB-0CA4-F91E-C21A-51EF5CCDDF85}"/>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16928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50A01-A1AE-7F27-0A94-DC67EE709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CE0764-D16D-1DC6-23C0-6675D8B230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4FD11EE-1CE6-55AB-161F-D1D9B47DC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B0B0DF-F54B-0B72-FF86-369D068DD9A5}"/>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6" name="Footer Placeholder 5">
            <a:extLst>
              <a:ext uri="{FF2B5EF4-FFF2-40B4-BE49-F238E27FC236}">
                <a16:creationId xmlns:a16="http://schemas.microsoft.com/office/drawing/2014/main" id="{950FF70A-43C1-326C-B464-9D481F050E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C7AF8C-6E10-A873-F9EC-6F9157524664}"/>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211891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DCB58-47AC-73AD-5EB4-E0A2A88D50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BE9922B-8CA7-ECBB-DE6C-E4AC7C9889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F24467-019A-70F4-D4FB-643D72FF2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AED37E-A685-4D5A-6D3F-3B620E6624C3}"/>
              </a:ext>
            </a:extLst>
          </p:cNvPr>
          <p:cNvSpPr>
            <a:spLocks noGrp="1"/>
          </p:cNvSpPr>
          <p:nvPr>
            <p:ph type="dt" sz="half" idx="10"/>
          </p:nvPr>
        </p:nvSpPr>
        <p:spPr/>
        <p:txBody>
          <a:bodyPr/>
          <a:lstStyle/>
          <a:p>
            <a:fld id="{B91BFEF2-5CB6-460C-BB75-265ED0B1CDD5}" type="datetimeFigureOut">
              <a:rPr lang="en-GB" smtClean="0"/>
              <a:t>12/05/2026</a:t>
            </a:fld>
            <a:endParaRPr lang="en-GB"/>
          </a:p>
        </p:txBody>
      </p:sp>
      <p:sp>
        <p:nvSpPr>
          <p:cNvPr id="6" name="Footer Placeholder 5">
            <a:extLst>
              <a:ext uri="{FF2B5EF4-FFF2-40B4-BE49-F238E27FC236}">
                <a16:creationId xmlns:a16="http://schemas.microsoft.com/office/drawing/2014/main" id="{825EF5C0-944D-C785-4ACA-55DCD12CAC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93C27E-948E-9592-F583-14E9387551FE}"/>
              </a:ext>
            </a:extLst>
          </p:cNvPr>
          <p:cNvSpPr>
            <a:spLocks noGrp="1"/>
          </p:cNvSpPr>
          <p:nvPr>
            <p:ph type="sldNum" sz="quarter" idx="12"/>
          </p:nvPr>
        </p:nvSpPr>
        <p:spPr/>
        <p:txBody>
          <a:bodyPr/>
          <a:lstStyle/>
          <a:p>
            <a:fld id="{83BBE799-4B40-4825-82A8-C9844DF96DC9}" type="slidenum">
              <a:rPr lang="en-GB" smtClean="0"/>
              <a:t>‹#›</a:t>
            </a:fld>
            <a:endParaRPr lang="en-GB"/>
          </a:p>
        </p:txBody>
      </p:sp>
    </p:spTree>
    <p:extLst>
      <p:ext uri="{BB962C8B-B14F-4D97-AF65-F5344CB8AC3E}">
        <p14:creationId xmlns:p14="http://schemas.microsoft.com/office/powerpoint/2010/main" val="361371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8CCBD7-2959-23A8-B493-7B0B3EFA52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BB10CA-9718-5C12-1594-782597F1A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96438C-A2FF-DF0F-4A24-F923D4C0F9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1BFEF2-5CB6-460C-BB75-265ED0B1CDD5}" type="datetimeFigureOut">
              <a:rPr lang="en-GB" smtClean="0"/>
              <a:t>12/05/2026</a:t>
            </a:fld>
            <a:endParaRPr lang="en-GB"/>
          </a:p>
        </p:txBody>
      </p:sp>
      <p:sp>
        <p:nvSpPr>
          <p:cNvPr id="5" name="Footer Placeholder 4">
            <a:extLst>
              <a:ext uri="{FF2B5EF4-FFF2-40B4-BE49-F238E27FC236}">
                <a16:creationId xmlns:a16="http://schemas.microsoft.com/office/drawing/2014/main" id="{0AC0ED97-9C8C-6BE5-7115-ED8673FB92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23A1C3C-53EE-3FDC-77CA-6A30BFCBA0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BBE799-4B40-4825-82A8-C9844DF96DC9}" type="slidenum">
              <a:rPr lang="en-GB" smtClean="0"/>
              <a:t>‹#›</a:t>
            </a:fld>
            <a:endParaRPr lang="en-GB"/>
          </a:p>
        </p:txBody>
      </p:sp>
    </p:spTree>
    <p:extLst>
      <p:ext uri="{BB962C8B-B14F-4D97-AF65-F5344CB8AC3E}">
        <p14:creationId xmlns:p14="http://schemas.microsoft.com/office/powerpoint/2010/main" val="1374399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eventbrite.co.uk/o/west-midlands-violence-reduction-partnership-33440166991" TargetMode="External"/><Relationship Id="rId3" Type="http://schemas.openxmlformats.org/officeDocument/2006/relationships/image" Target="../media/image1.sv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1192538" y="4224335"/>
            <a:ext cx="241739" cy="331717"/>
          </a:xfrm>
          <a:custGeom>
            <a:avLst/>
            <a:gdLst/>
            <a:ahLst/>
            <a:cxnLst/>
            <a:rect l="l" t="t" r="r" b="b"/>
            <a:pathLst>
              <a:path w="362608" h="497575">
                <a:moveTo>
                  <a:pt x="0" y="0"/>
                </a:moveTo>
                <a:lnTo>
                  <a:pt x="362608" y="0"/>
                </a:lnTo>
                <a:lnTo>
                  <a:pt x="362608" y="497574"/>
                </a:lnTo>
                <a:lnTo>
                  <a:pt x="0" y="49757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sz="1050"/>
          </a:p>
        </p:txBody>
      </p:sp>
      <p:grpSp>
        <p:nvGrpSpPr>
          <p:cNvPr id="3" name="Group 3"/>
          <p:cNvGrpSpPr/>
          <p:nvPr/>
        </p:nvGrpSpPr>
        <p:grpSpPr>
          <a:xfrm>
            <a:off x="239522" y="167898"/>
            <a:ext cx="3707525" cy="1130998"/>
            <a:chOff x="0" y="0"/>
            <a:chExt cx="2222132" cy="677872"/>
          </a:xfrm>
        </p:grpSpPr>
        <p:sp>
          <p:nvSpPr>
            <p:cNvPr id="4" name="Freeform 4"/>
            <p:cNvSpPr/>
            <p:nvPr/>
          </p:nvSpPr>
          <p:spPr>
            <a:xfrm>
              <a:off x="0" y="0"/>
              <a:ext cx="2222131" cy="677872"/>
            </a:xfrm>
            <a:custGeom>
              <a:avLst/>
              <a:gdLst/>
              <a:ahLst/>
              <a:cxnLst/>
              <a:rect l="l" t="t" r="r" b="b"/>
              <a:pathLst>
                <a:path w="2222131" h="677872">
                  <a:moveTo>
                    <a:pt x="0" y="0"/>
                  </a:moveTo>
                  <a:lnTo>
                    <a:pt x="2222131" y="0"/>
                  </a:lnTo>
                  <a:lnTo>
                    <a:pt x="2222131" y="677872"/>
                  </a:lnTo>
                  <a:lnTo>
                    <a:pt x="0" y="677872"/>
                  </a:lnTo>
                  <a:close/>
                </a:path>
              </a:pathLst>
            </a:custGeom>
            <a:ln w="28575" cap="sq">
              <a:solidFill>
                <a:srgbClr val="525252"/>
              </a:solidFill>
              <a:prstDash val="dash"/>
              <a:miter/>
            </a:ln>
          </p:spPr>
          <p:txBody>
            <a:bodyPr/>
            <a:lstStyle/>
            <a:p>
              <a:endParaRPr lang="en-GB" sz="1050"/>
            </a:p>
          </p:txBody>
        </p:sp>
        <p:sp>
          <p:nvSpPr>
            <p:cNvPr id="5" name="TextBox 5"/>
            <p:cNvSpPr txBox="1"/>
            <p:nvPr/>
          </p:nvSpPr>
          <p:spPr>
            <a:xfrm>
              <a:off x="0" y="0"/>
              <a:ext cx="2222132" cy="677872"/>
            </a:xfrm>
            <a:prstGeom prst="rect">
              <a:avLst/>
            </a:prstGeom>
          </p:spPr>
          <p:txBody>
            <a:bodyPr lIns="0" tIns="0" rIns="0" bIns="0" rtlCol="0" anchor="ctr"/>
            <a:lstStyle/>
            <a:p>
              <a:pPr algn="ctr">
                <a:lnSpc>
                  <a:spcPts val="1279"/>
                </a:lnSpc>
              </a:pPr>
              <a:endParaRPr sz="1050"/>
            </a:p>
          </p:txBody>
        </p:sp>
      </p:grpSp>
      <p:grpSp>
        <p:nvGrpSpPr>
          <p:cNvPr id="6" name="Group 6"/>
          <p:cNvGrpSpPr/>
          <p:nvPr/>
        </p:nvGrpSpPr>
        <p:grpSpPr>
          <a:xfrm>
            <a:off x="229834" y="87533"/>
            <a:ext cx="3717213" cy="320052"/>
            <a:chOff x="0" y="0"/>
            <a:chExt cx="26845524" cy="2311400"/>
          </a:xfrm>
        </p:grpSpPr>
        <p:sp>
          <p:nvSpPr>
            <p:cNvPr id="7" name="Freeform 7"/>
            <p:cNvSpPr/>
            <p:nvPr/>
          </p:nvSpPr>
          <p:spPr>
            <a:xfrm>
              <a:off x="0" y="0"/>
              <a:ext cx="26845524" cy="2311400"/>
            </a:xfrm>
            <a:custGeom>
              <a:avLst/>
              <a:gdLst/>
              <a:ahLst/>
              <a:cxnLst/>
              <a:rect l="l" t="t" r="r" b="b"/>
              <a:pathLst>
                <a:path w="26845524" h="2311400">
                  <a:moveTo>
                    <a:pt x="26540724" y="0"/>
                  </a:moveTo>
                  <a:lnTo>
                    <a:pt x="304800" y="0"/>
                  </a:lnTo>
                  <a:cubicBezTo>
                    <a:pt x="135890" y="0"/>
                    <a:pt x="0" y="135890"/>
                    <a:pt x="0" y="304800"/>
                  </a:cubicBezTo>
                  <a:lnTo>
                    <a:pt x="0" y="2006600"/>
                  </a:lnTo>
                  <a:cubicBezTo>
                    <a:pt x="0" y="2175510"/>
                    <a:pt x="135890" y="2311400"/>
                    <a:pt x="304800" y="2311400"/>
                  </a:cubicBezTo>
                  <a:lnTo>
                    <a:pt x="26540724" y="2311400"/>
                  </a:lnTo>
                  <a:cubicBezTo>
                    <a:pt x="26709635" y="2311400"/>
                    <a:pt x="26845524" y="2175510"/>
                    <a:pt x="26845524" y="2006600"/>
                  </a:cubicBezTo>
                  <a:lnTo>
                    <a:pt x="26845524" y="304800"/>
                  </a:lnTo>
                  <a:cubicBezTo>
                    <a:pt x="26845524" y="135890"/>
                    <a:pt x="26709635" y="0"/>
                    <a:pt x="26540724" y="0"/>
                  </a:cubicBezTo>
                  <a:close/>
                </a:path>
              </a:pathLst>
            </a:custGeom>
            <a:solidFill>
              <a:srgbClr val="4265AA"/>
            </a:solidFill>
          </p:spPr>
          <p:txBody>
            <a:bodyPr/>
            <a:lstStyle/>
            <a:p>
              <a:endParaRPr lang="en-GB" sz="1050"/>
            </a:p>
          </p:txBody>
        </p:sp>
      </p:grpSp>
      <p:sp>
        <p:nvSpPr>
          <p:cNvPr id="8" name="Freeform 8"/>
          <p:cNvSpPr/>
          <p:nvPr/>
        </p:nvSpPr>
        <p:spPr>
          <a:xfrm>
            <a:off x="3575388" y="100233"/>
            <a:ext cx="304047" cy="385480"/>
          </a:xfrm>
          <a:custGeom>
            <a:avLst/>
            <a:gdLst/>
            <a:ahLst/>
            <a:cxnLst/>
            <a:rect l="l" t="t" r="r" b="b"/>
            <a:pathLst>
              <a:path w="456071" h="578220">
                <a:moveTo>
                  <a:pt x="0" y="0"/>
                </a:moveTo>
                <a:lnTo>
                  <a:pt x="456071" y="0"/>
                </a:lnTo>
                <a:lnTo>
                  <a:pt x="456071" y="578221"/>
                </a:lnTo>
                <a:lnTo>
                  <a:pt x="0" y="578221"/>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GB" sz="1050"/>
          </a:p>
        </p:txBody>
      </p:sp>
      <p:grpSp>
        <p:nvGrpSpPr>
          <p:cNvPr id="9" name="Group 9"/>
          <p:cNvGrpSpPr/>
          <p:nvPr/>
        </p:nvGrpSpPr>
        <p:grpSpPr>
          <a:xfrm>
            <a:off x="8103377" y="3135503"/>
            <a:ext cx="3859555" cy="861605"/>
            <a:chOff x="0" y="0"/>
            <a:chExt cx="2313252" cy="516409"/>
          </a:xfrm>
        </p:grpSpPr>
        <p:sp>
          <p:nvSpPr>
            <p:cNvPr id="10" name="Freeform 10"/>
            <p:cNvSpPr/>
            <p:nvPr/>
          </p:nvSpPr>
          <p:spPr>
            <a:xfrm>
              <a:off x="0" y="0"/>
              <a:ext cx="2313252" cy="516409"/>
            </a:xfrm>
            <a:custGeom>
              <a:avLst/>
              <a:gdLst/>
              <a:ahLst/>
              <a:cxnLst/>
              <a:rect l="l" t="t" r="r" b="b"/>
              <a:pathLst>
                <a:path w="2313252" h="516409">
                  <a:moveTo>
                    <a:pt x="0" y="0"/>
                  </a:moveTo>
                  <a:lnTo>
                    <a:pt x="2313252" y="0"/>
                  </a:lnTo>
                  <a:lnTo>
                    <a:pt x="2313252" y="516409"/>
                  </a:lnTo>
                  <a:lnTo>
                    <a:pt x="0" y="516409"/>
                  </a:lnTo>
                  <a:close/>
                </a:path>
              </a:pathLst>
            </a:custGeom>
            <a:ln w="28575" cap="sq">
              <a:solidFill>
                <a:srgbClr val="525252"/>
              </a:solidFill>
              <a:prstDash val="dash"/>
              <a:miter/>
            </a:ln>
          </p:spPr>
          <p:txBody>
            <a:bodyPr/>
            <a:lstStyle/>
            <a:p>
              <a:endParaRPr lang="en-GB" sz="1050"/>
            </a:p>
          </p:txBody>
        </p:sp>
        <p:sp>
          <p:nvSpPr>
            <p:cNvPr id="11" name="TextBox 11"/>
            <p:cNvSpPr txBox="1"/>
            <p:nvPr/>
          </p:nvSpPr>
          <p:spPr>
            <a:xfrm>
              <a:off x="0" y="0"/>
              <a:ext cx="2313252" cy="516409"/>
            </a:xfrm>
            <a:prstGeom prst="rect">
              <a:avLst/>
            </a:prstGeom>
          </p:spPr>
          <p:txBody>
            <a:bodyPr lIns="0" tIns="0" rIns="0" bIns="0" rtlCol="0" anchor="ctr"/>
            <a:lstStyle/>
            <a:p>
              <a:pPr algn="ctr">
                <a:lnSpc>
                  <a:spcPts val="1279"/>
                </a:lnSpc>
              </a:pPr>
              <a:endParaRPr sz="1050"/>
            </a:p>
          </p:txBody>
        </p:sp>
      </p:grpSp>
      <p:grpSp>
        <p:nvGrpSpPr>
          <p:cNvPr id="12" name="Group 12"/>
          <p:cNvGrpSpPr/>
          <p:nvPr/>
        </p:nvGrpSpPr>
        <p:grpSpPr>
          <a:xfrm>
            <a:off x="8072407" y="2844236"/>
            <a:ext cx="3950762" cy="339807"/>
            <a:chOff x="0" y="0"/>
            <a:chExt cx="26873433" cy="2311400"/>
          </a:xfrm>
        </p:grpSpPr>
        <p:sp>
          <p:nvSpPr>
            <p:cNvPr id="13" name="Freeform 13"/>
            <p:cNvSpPr/>
            <p:nvPr/>
          </p:nvSpPr>
          <p:spPr>
            <a:xfrm>
              <a:off x="0" y="0"/>
              <a:ext cx="26873433" cy="2311400"/>
            </a:xfrm>
            <a:custGeom>
              <a:avLst/>
              <a:gdLst/>
              <a:ahLst/>
              <a:cxnLst/>
              <a:rect l="l" t="t" r="r" b="b"/>
              <a:pathLst>
                <a:path w="26873433" h="2311400">
                  <a:moveTo>
                    <a:pt x="26568633" y="0"/>
                  </a:moveTo>
                  <a:lnTo>
                    <a:pt x="304800" y="0"/>
                  </a:lnTo>
                  <a:cubicBezTo>
                    <a:pt x="135890" y="0"/>
                    <a:pt x="0" y="135890"/>
                    <a:pt x="0" y="304800"/>
                  </a:cubicBezTo>
                  <a:lnTo>
                    <a:pt x="0" y="2006600"/>
                  </a:lnTo>
                  <a:cubicBezTo>
                    <a:pt x="0" y="2175510"/>
                    <a:pt x="135890" y="2311400"/>
                    <a:pt x="304800" y="2311400"/>
                  </a:cubicBezTo>
                  <a:lnTo>
                    <a:pt x="26568633" y="2311400"/>
                  </a:lnTo>
                  <a:cubicBezTo>
                    <a:pt x="26737543" y="2311400"/>
                    <a:pt x="26873433" y="2175510"/>
                    <a:pt x="26873433" y="2006600"/>
                  </a:cubicBezTo>
                  <a:lnTo>
                    <a:pt x="26873433" y="304800"/>
                  </a:lnTo>
                  <a:cubicBezTo>
                    <a:pt x="26873433" y="135890"/>
                    <a:pt x="26737543" y="0"/>
                    <a:pt x="26568633" y="0"/>
                  </a:cubicBezTo>
                  <a:close/>
                </a:path>
              </a:pathLst>
            </a:custGeom>
            <a:solidFill>
              <a:srgbClr val="76B9F0"/>
            </a:solidFill>
          </p:spPr>
          <p:txBody>
            <a:bodyPr/>
            <a:lstStyle/>
            <a:p>
              <a:endParaRPr lang="en-GB" sz="1050"/>
            </a:p>
          </p:txBody>
        </p:sp>
      </p:grpSp>
      <p:sp>
        <p:nvSpPr>
          <p:cNvPr id="14" name="Freeform 14"/>
          <p:cNvSpPr/>
          <p:nvPr/>
        </p:nvSpPr>
        <p:spPr>
          <a:xfrm>
            <a:off x="11151740" y="1914477"/>
            <a:ext cx="323313" cy="324939"/>
          </a:xfrm>
          <a:custGeom>
            <a:avLst/>
            <a:gdLst/>
            <a:ahLst/>
            <a:cxnLst/>
            <a:rect l="l" t="t" r="r" b="b"/>
            <a:pathLst>
              <a:path w="484970" h="487408">
                <a:moveTo>
                  <a:pt x="0" y="0"/>
                </a:moveTo>
                <a:lnTo>
                  <a:pt x="484970" y="0"/>
                </a:lnTo>
                <a:lnTo>
                  <a:pt x="484970" y="487408"/>
                </a:lnTo>
                <a:lnTo>
                  <a:pt x="0" y="487408"/>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GB" sz="1050"/>
          </a:p>
        </p:txBody>
      </p:sp>
      <p:grpSp>
        <p:nvGrpSpPr>
          <p:cNvPr id="15" name="Group 15"/>
          <p:cNvGrpSpPr/>
          <p:nvPr/>
        </p:nvGrpSpPr>
        <p:grpSpPr>
          <a:xfrm>
            <a:off x="4235282" y="4244756"/>
            <a:ext cx="3721436" cy="2695539"/>
            <a:chOff x="0" y="0"/>
            <a:chExt cx="2230469" cy="1512214"/>
          </a:xfrm>
        </p:grpSpPr>
        <p:sp>
          <p:nvSpPr>
            <p:cNvPr id="16" name="Freeform 16"/>
            <p:cNvSpPr/>
            <p:nvPr/>
          </p:nvSpPr>
          <p:spPr>
            <a:xfrm>
              <a:off x="0" y="0"/>
              <a:ext cx="2230469" cy="1512214"/>
            </a:xfrm>
            <a:custGeom>
              <a:avLst/>
              <a:gdLst/>
              <a:ahLst/>
              <a:cxnLst/>
              <a:rect l="l" t="t" r="r" b="b"/>
              <a:pathLst>
                <a:path w="2230469" h="1512214">
                  <a:moveTo>
                    <a:pt x="0" y="0"/>
                  </a:moveTo>
                  <a:lnTo>
                    <a:pt x="2230469" y="0"/>
                  </a:lnTo>
                  <a:lnTo>
                    <a:pt x="2230469" y="1512214"/>
                  </a:lnTo>
                  <a:lnTo>
                    <a:pt x="0" y="1512214"/>
                  </a:lnTo>
                  <a:close/>
                </a:path>
              </a:pathLst>
            </a:custGeom>
            <a:ln w="28575" cap="sq">
              <a:solidFill>
                <a:srgbClr val="525252"/>
              </a:solidFill>
              <a:prstDash val="dash"/>
              <a:miter/>
            </a:ln>
          </p:spPr>
          <p:txBody>
            <a:bodyPr/>
            <a:lstStyle/>
            <a:p>
              <a:endParaRPr lang="en-GB" sz="1050"/>
            </a:p>
          </p:txBody>
        </p:sp>
        <p:sp>
          <p:nvSpPr>
            <p:cNvPr id="17" name="TextBox 17"/>
            <p:cNvSpPr txBox="1"/>
            <p:nvPr/>
          </p:nvSpPr>
          <p:spPr>
            <a:xfrm>
              <a:off x="0" y="0"/>
              <a:ext cx="2230469" cy="1512214"/>
            </a:xfrm>
            <a:prstGeom prst="rect">
              <a:avLst/>
            </a:prstGeom>
          </p:spPr>
          <p:txBody>
            <a:bodyPr lIns="0" tIns="0" rIns="0" bIns="0" rtlCol="0" anchor="ctr"/>
            <a:lstStyle/>
            <a:p>
              <a:pPr algn="ctr">
                <a:lnSpc>
                  <a:spcPts val="1279"/>
                </a:lnSpc>
              </a:pPr>
              <a:endParaRPr sz="1050"/>
            </a:p>
          </p:txBody>
        </p:sp>
      </p:grpSp>
      <p:grpSp>
        <p:nvGrpSpPr>
          <p:cNvPr id="18" name="Group 18"/>
          <p:cNvGrpSpPr/>
          <p:nvPr/>
        </p:nvGrpSpPr>
        <p:grpSpPr>
          <a:xfrm>
            <a:off x="4235282" y="4207223"/>
            <a:ext cx="3715548" cy="428391"/>
            <a:chOff x="0" y="0"/>
            <a:chExt cx="20047411" cy="2311400"/>
          </a:xfrm>
        </p:grpSpPr>
        <p:sp>
          <p:nvSpPr>
            <p:cNvPr id="19" name="Freeform 19"/>
            <p:cNvSpPr/>
            <p:nvPr/>
          </p:nvSpPr>
          <p:spPr>
            <a:xfrm>
              <a:off x="0" y="0"/>
              <a:ext cx="20047410" cy="2311400"/>
            </a:xfrm>
            <a:custGeom>
              <a:avLst/>
              <a:gdLst/>
              <a:ahLst/>
              <a:cxnLst/>
              <a:rect l="l" t="t" r="r" b="b"/>
              <a:pathLst>
                <a:path w="20047410" h="2311400">
                  <a:moveTo>
                    <a:pt x="19742610" y="0"/>
                  </a:moveTo>
                  <a:lnTo>
                    <a:pt x="304800" y="0"/>
                  </a:lnTo>
                  <a:cubicBezTo>
                    <a:pt x="135890" y="0"/>
                    <a:pt x="0" y="135890"/>
                    <a:pt x="0" y="304800"/>
                  </a:cubicBezTo>
                  <a:lnTo>
                    <a:pt x="0" y="2006600"/>
                  </a:lnTo>
                  <a:cubicBezTo>
                    <a:pt x="0" y="2175510"/>
                    <a:pt x="135890" y="2311400"/>
                    <a:pt x="304800" y="2311400"/>
                  </a:cubicBezTo>
                  <a:lnTo>
                    <a:pt x="19742610" y="2311400"/>
                  </a:lnTo>
                  <a:cubicBezTo>
                    <a:pt x="19911521" y="2311400"/>
                    <a:pt x="20047410" y="2175510"/>
                    <a:pt x="20047410" y="2006600"/>
                  </a:cubicBezTo>
                  <a:lnTo>
                    <a:pt x="20047410" y="304800"/>
                  </a:lnTo>
                  <a:cubicBezTo>
                    <a:pt x="20047410" y="135890"/>
                    <a:pt x="19911521" y="0"/>
                    <a:pt x="19742610" y="0"/>
                  </a:cubicBezTo>
                  <a:close/>
                </a:path>
              </a:pathLst>
            </a:custGeom>
            <a:solidFill>
              <a:srgbClr val="4265AA"/>
            </a:solidFill>
          </p:spPr>
          <p:txBody>
            <a:bodyPr/>
            <a:lstStyle/>
            <a:p>
              <a:endParaRPr lang="en-GB" sz="1050"/>
            </a:p>
          </p:txBody>
        </p:sp>
      </p:grpSp>
      <p:sp>
        <p:nvSpPr>
          <p:cNvPr id="20" name="TextBox 20"/>
          <p:cNvSpPr txBox="1"/>
          <p:nvPr/>
        </p:nvSpPr>
        <p:spPr>
          <a:xfrm>
            <a:off x="4268967" y="4272946"/>
            <a:ext cx="3575110" cy="210763"/>
          </a:xfrm>
          <a:prstGeom prst="rect">
            <a:avLst/>
          </a:prstGeom>
        </p:spPr>
        <p:txBody>
          <a:bodyPr lIns="0" tIns="0" rIns="0" bIns="0" rtlCol="0" anchor="t">
            <a:spAutoFit/>
          </a:bodyPr>
          <a:lstStyle/>
          <a:p>
            <a:pPr marL="0" lvl="1">
              <a:lnSpc>
                <a:spcPts val="1599"/>
              </a:lnSpc>
            </a:pPr>
            <a:r>
              <a:rPr lang="en-US" sz="1600" b="1" dirty="0">
                <a:solidFill>
                  <a:srgbClr val="FFFFFF"/>
                </a:solidFill>
                <a:ea typeface="Canva Sans Medium"/>
                <a:cs typeface="Canva Sans Medium"/>
                <a:sym typeface="Canva Sans Medium"/>
              </a:rPr>
              <a:t>Young Futures Prevention Panels</a:t>
            </a:r>
          </a:p>
        </p:txBody>
      </p:sp>
      <p:grpSp>
        <p:nvGrpSpPr>
          <p:cNvPr id="21" name="Group 21"/>
          <p:cNvGrpSpPr/>
          <p:nvPr/>
        </p:nvGrpSpPr>
        <p:grpSpPr>
          <a:xfrm>
            <a:off x="280634" y="2910417"/>
            <a:ext cx="3666413" cy="1301831"/>
            <a:chOff x="0" y="0"/>
            <a:chExt cx="2197491" cy="780262"/>
          </a:xfrm>
        </p:grpSpPr>
        <p:sp>
          <p:nvSpPr>
            <p:cNvPr id="22" name="Freeform 22"/>
            <p:cNvSpPr/>
            <p:nvPr/>
          </p:nvSpPr>
          <p:spPr>
            <a:xfrm>
              <a:off x="0" y="0"/>
              <a:ext cx="2197491" cy="780262"/>
            </a:xfrm>
            <a:custGeom>
              <a:avLst/>
              <a:gdLst/>
              <a:ahLst/>
              <a:cxnLst/>
              <a:rect l="l" t="t" r="r" b="b"/>
              <a:pathLst>
                <a:path w="2197491" h="780262">
                  <a:moveTo>
                    <a:pt x="0" y="0"/>
                  </a:moveTo>
                  <a:lnTo>
                    <a:pt x="2197491" y="0"/>
                  </a:lnTo>
                  <a:lnTo>
                    <a:pt x="2197491" y="780262"/>
                  </a:lnTo>
                  <a:lnTo>
                    <a:pt x="0" y="780262"/>
                  </a:lnTo>
                  <a:close/>
                </a:path>
              </a:pathLst>
            </a:custGeom>
            <a:ln w="28575" cap="sq">
              <a:solidFill>
                <a:srgbClr val="525252"/>
              </a:solidFill>
              <a:prstDash val="dash"/>
              <a:miter/>
            </a:ln>
          </p:spPr>
          <p:txBody>
            <a:bodyPr/>
            <a:lstStyle/>
            <a:p>
              <a:endParaRPr lang="en-GB" sz="1050"/>
            </a:p>
          </p:txBody>
        </p:sp>
        <p:sp>
          <p:nvSpPr>
            <p:cNvPr id="23" name="TextBox 23"/>
            <p:cNvSpPr txBox="1"/>
            <p:nvPr/>
          </p:nvSpPr>
          <p:spPr>
            <a:xfrm>
              <a:off x="0" y="0"/>
              <a:ext cx="2197491" cy="780262"/>
            </a:xfrm>
            <a:prstGeom prst="rect">
              <a:avLst/>
            </a:prstGeom>
          </p:spPr>
          <p:txBody>
            <a:bodyPr lIns="0" tIns="0" rIns="0" bIns="0" rtlCol="0" anchor="ctr"/>
            <a:lstStyle/>
            <a:p>
              <a:pPr algn="ctr">
                <a:lnSpc>
                  <a:spcPts val="1279"/>
                </a:lnSpc>
              </a:pPr>
              <a:endParaRPr sz="1050"/>
            </a:p>
          </p:txBody>
        </p:sp>
      </p:grpSp>
      <p:grpSp>
        <p:nvGrpSpPr>
          <p:cNvPr id="24" name="Group 24"/>
          <p:cNvGrpSpPr/>
          <p:nvPr/>
        </p:nvGrpSpPr>
        <p:grpSpPr>
          <a:xfrm>
            <a:off x="280634" y="2703316"/>
            <a:ext cx="3649601" cy="324439"/>
            <a:chOff x="0" y="0"/>
            <a:chExt cx="28210964" cy="2507870"/>
          </a:xfrm>
        </p:grpSpPr>
        <p:sp>
          <p:nvSpPr>
            <p:cNvPr id="25" name="Freeform 25"/>
            <p:cNvSpPr/>
            <p:nvPr/>
          </p:nvSpPr>
          <p:spPr>
            <a:xfrm>
              <a:off x="0" y="0"/>
              <a:ext cx="28210963" cy="2507870"/>
            </a:xfrm>
            <a:custGeom>
              <a:avLst/>
              <a:gdLst/>
              <a:ahLst/>
              <a:cxnLst/>
              <a:rect l="l" t="t" r="r" b="b"/>
              <a:pathLst>
                <a:path w="28210963" h="2507870">
                  <a:moveTo>
                    <a:pt x="27906163" y="0"/>
                  </a:moveTo>
                  <a:lnTo>
                    <a:pt x="304800" y="0"/>
                  </a:lnTo>
                  <a:cubicBezTo>
                    <a:pt x="135890" y="0"/>
                    <a:pt x="0" y="135890"/>
                    <a:pt x="0" y="304800"/>
                  </a:cubicBezTo>
                  <a:lnTo>
                    <a:pt x="0" y="2203070"/>
                  </a:lnTo>
                  <a:cubicBezTo>
                    <a:pt x="0" y="2371980"/>
                    <a:pt x="135890" y="2507870"/>
                    <a:pt x="304800" y="2507870"/>
                  </a:cubicBezTo>
                  <a:lnTo>
                    <a:pt x="27906163" y="2507870"/>
                  </a:lnTo>
                  <a:cubicBezTo>
                    <a:pt x="28075074" y="2507870"/>
                    <a:pt x="28210963" y="2371980"/>
                    <a:pt x="28210963" y="2203070"/>
                  </a:cubicBezTo>
                  <a:lnTo>
                    <a:pt x="28210963" y="304800"/>
                  </a:lnTo>
                  <a:cubicBezTo>
                    <a:pt x="28210963" y="135890"/>
                    <a:pt x="28075074" y="0"/>
                    <a:pt x="27906163" y="0"/>
                  </a:cubicBezTo>
                  <a:close/>
                </a:path>
              </a:pathLst>
            </a:custGeom>
            <a:solidFill>
              <a:srgbClr val="B1AEF2"/>
            </a:solidFill>
          </p:spPr>
          <p:txBody>
            <a:bodyPr/>
            <a:lstStyle/>
            <a:p>
              <a:endParaRPr lang="en-GB" sz="1050"/>
            </a:p>
          </p:txBody>
        </p:sp>
      </p:grpSp>
      <p:sp>
        <p:nvSpPr>
          <p:cNvPr id="26" name="Freeform 26"/>
          <p:cNvSpPr/>
          <p:nvPr/>
        </p:nvSpPr>
        <p:spPr>
          <a:xfrm>
            <a:off x="11607456" y="1682014"/>
            <a:ext cx="323313" cy="324939"/>
          </a:xfrm>
          <a:custGeom>
            <a:avLst/>
            <a:gdLst/>
            <a:ahLst/>
            <a:cxnLst/>
            <a:rect l="l" t="t" r="r" b="b"/>
            <a:pathLst>
              <a:path w="484970" h="487408">
                <a:moveTo>
                  <a:pt x="0" y="0"/>
                </a:moveTo>
                <a:lnTo>
                  <a:pt x="484971" y="0"/>
                </a:lnTo>
                <a:lnTo>
                  <a:pt x="484971" y="487407"/>
                </a:lnTo>
                <a:lnTo>
                  <a:pt x="0" y="487407"/>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GB" sz="1050"/>
          </a:p>
        </p:txBody>
      </p:sp>
      <p:sp>
        <p:nvSpPr>
          <p:cNvPr id="27" name="Freeform 27"/>
          <p:cNvSpPr/>
          <p:nvPr/>
        </p:nvSpPr>
        <p:spPr>
          <a:xfrm>
            <a:off x="3585549" y="2701368"/>
            <a:ext cx="293886" cy="308137"/>
          </a:xfrm>
          <a:custGeom>
            <a:avLst/>
            <a:gdLst/>
            <a:ahLst/>
            <a:cxnLst/>
            <a:rect l="l" t="t" r="r" b="b"/>
            <a:pathLst>
              <a:path w="440829" h="462206">
                <a:moveTo>
                  <a:pt x="0" y="0"/>
                </a:moveTo>
                <a:lnTo>
                  <a:pt x="440829" y="0"/>
                </a:lnTo>
                <a:lnTo>
                  <a:pt x="440829" y="462206"/>
                </a:lnTo>
                <a:lnTo>
                  <a:pt x="0" y="462206"/>
                </a:lnTo>
                <a:lnTo>
                  <a:pt x="0" y="0"/>
                </a:lnTo>
                <a:close/>
              </a:path>
            </a:pathLst>
          </a:custGeom>
          <a:blipFill>
            <a:blip>
              <a:extLst>
                <a:ext uri="{96DAC541-7B7A-43D3-8B79-37D633B846F1}">
                  <asvg:svgBlip xmlns:asvg="http://schemas.microsoft.com/office/drawing/2016/SVG/main" r:embed="rId6"/>
                </a:ext>
              </a:extLst>
            </a:blip>
            <a:stretch>
              <a:fillRect/>
            </a:stretch>
          </a:blipFill>
        </p:spPr>
        <p:txBody>
          <a:bodyPr/>
          <a:lstStyle/>
          <a:p>
            <a:endParaRPr lang="en-GB" sz="1050"/>
          </a:p>
        </p:txBody>
      </p:sp>
      <p:sp>
        <p:nvSpPr>
          <p:cNvPr id="28" name="Freeform 28"/>
          <p:cNvSpPr/>
          <p:nvPr/>
        </p:nvSpPr>
        <p:spPr>
          <a:xfrm>
            <a:off x="4680668" y="35271"/>
            <a:ext cx="2511800" cy="1013203"/>
          </a:xfrm>
          <a:custGeom>
            <a:avLst/>
            <a:gdLst/>
            <a:ahLst/>
            <a:cxnLst/>
            <a:rect l="l" t="t" r="r" b="b"/>
            <a:pathLst>
              <a:path w="3767700" h="1519804">
                <a:moveTo>
                  <a:pt x="0" y="0"/>
                </a:moveTo>
                <a:lnTo>
                  <a:pt x="3767701" y="0"/>
                </a:lnTo>
                <a:lnTo>
                  <a:pt x="3767701" y="1519804"/>
                </a:lnTo>
                <a:lnTo>
                  <a:pt x="0" y="1519804"/>
                </a:lnTo>
                <a:lnTo>
                  <a:pt x="0" y="0"/>
                </a:lnTo>
                <a:close/>
              </a:path>
            </a:pathLst>
          </a:custGeom>
          <a:blipFill>
            <a:blip r:embed="rId7"/>
            <a:stretch>
              <a:fillRect/>
            </a:stretch>
          </a:blipFill>
        </p:spPr>
        <p:txBody>
          <a:bodyPr/>
          <a:lstStyle/>
          <a:p>
            <a:endParaRPr lang="en-GB" sz="1050"/>
          </a:p>
        </p:txBody>
      </p:sp>
      <p:grpSp>
        <p:nvGrpSpPr>
          <p:cNvPr id="29" name="Group 29"/>
          <p:cNvGrpSpPr/>
          <p:nvPr/>
        </p:nvGrpSpPr>
        <p:grpSpPr>
          <a:xfrm>
            <a:off x="4449172" y="1042633"/>
            <a:ext cx="2972222" cy="568483"/>
            <a:chOff x="0" y="0"/>
            <a:chExt cx="1174211" cy="224586"/>
          </a:xfrm>
        </p:grpSpPr>
        <p:sp>
          <p:nvSpPr>
            <p:cNvPr id="30" name="Freeform 30"/>
            <p:cNvSpPr/>
            <p:nvPr/>
          </p:nvSpPr>
          <p:spPr>
            <a:xfrm>
              <a:off x="0" y="0"/>
              <a:ext cx="1174211" cy="224586"/>
            </a:xfrm>
            <a:custGeom>
              <a:avLst/>
              <a:gdLst/>
              <a:ahLst/>
              <a:cxnLst/>
              <a:rect l="l" t="t" r="r" b="b"/>
              <a:pathLst>
                <a:path w="1174211" h="224586">
                  <a:moveTo>
                    <a:pt x="88562" y="0"/>
                  </a:moveTo>
                  <a:lnTo>
                    <a:pt x="1085649" y="0"/>
                  </a:lnTo>
                  <a:cubicBezTo>
                    <a:pt x="1134561" y="0"/>
                    <a:pt x="1174211" y="39650"/>
                    <a:pt x="1174211" y="88562"/>
                  </a:cubicBezTo>
                  <a:lnTo>
                    <a:pt x="1174211" y="136024"/>
                  </a:lnTo>
                  <a:cubicBezTo>
                    <a:pt x="1174211" y="184935"/>
                    <a:pt x="1134561" y="224586"/>
                    <a:pt x="1085649" y="224586"/>
                  </a:cubicBezTo>
                  <a:lnTo>
                    <a:pt x="88562" y="224586"/>
                  </a:lnTo>
                  <a:cubicBezTo>
                    <a:pt x="39650" y="224586"/>
                    <a:pt x="0" y="184935"/>
                    <a:pt x="0" y="136024"/>
                  </a:cubicBezTo>
                  <a:lnTo>
                    <a:pt x="0" y="88562"/>
                  </a:lnTo>
                  <a:cubicBezTo>
                    <a:pt x="0" y="39650"/>
                    <a:pt x="39650" y="0"/>
                    <a:pt x="88562" y="0"/>
                  </a:cubicBezTo>
                  <a:close/>
                </a:path>
              </a:pathLst>
            </a:custGeom>
            <a:solidFill>
              <a:srgbClr val="A3DBF6"/>
            </a:solidFill>
          </p:spPr>
          <p:txBody>
            <a:bodyPr/>
            <a:lstStyle/>
            <a:p>
              <a:endParaRPr lang="en-GB" sz="1050"/>
            </a:p>
          </p:txBody>
        </p:sp>
        <p:sp>
          <p:nvSpPr>
            <p:cNvPr id="31" name="TextBox 31"/>
            <p:cNvSpPr txBox="1"/>
            <p:nvPr/>
          </p:nvSpPr>
          <p:spPr>
            <a:xfrm>
              <a:off x="0" y="-9525"/>
              <a:ext cx="1174211" cy="234111"/>
            </a:xfrm>
            <a:prstGeom prst="rect">
              <a:avLst/>
            </a:prstGeom>
          </p:spPr>
          <p:txBody>
            <a:bodyPr lIns="0" tIns="0" rIns="0" bIns="0" rtlCol="0" anchor="ctr"/>
            <a:lstStyle/>
            <a:p>
              <a:pPr algn="ctr">
                <a:lnSpc>
                  <a:spcPts val="1279"/>
                </a:lnSpc>
              </a:pPr>
              <a:endParaRPr sz="1050"/>
            </a:p>
          </p:txBody>
        </p:sp>
      </p:grpSp>
      <p:sp>
        <p:nvSpPr>
          <p:cNvPr id="32" name="TextBox 32"/>
          <p:cNvSpPr txBox="1"/>
          <p:nvPr/>
        </p:nvSpPr>
        <p:spPr>
          <a:xfrm>
            <a:off x="293595" y="129348"/>
            <a:ext cx="2683804"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Medium"/>
                <a:cs typeface="Canva Sans Medium"/>
                <a:sym typeface="Canva Sans Medium"/>
              </a:rPr>
              <a:t>Local Working </a:t>
            </a:r>
          </a:p>
        </p:txBody>
      </p:sp>
      <p:sp>
        <p:nvSpPr>
          <p:cNvPr id="33" name="TextBox 33"/>
          <p:cNvSpPr txBox="1"/>
          <p:nvPr/>
        </p:nvSpPr>
        <p:spPr>
          <a:xfrm>
            <a:off x="8172058" y="2896538"/>
            <a:ext cx="2683804" cy="227435"/>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Health</a:t>
            </a:r>
          </a:p>
        </p:txBody>
      </p:sp>
      <p:sp>
        <p:nvSpPr>
          <p:cNvPr id="34" name="TextBox 34"/>
          <p:cNvSpPr txBox="1"/>
          <p:nvPr/>
        </p:nvSpPr>
        <p:spPr>
          <a:xfrm>
            <a:off x="337783" y="2745455"/>
            <a:ext cx="2683804"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Policing</a:t>
            </a:r>
          </a:p>
        </p:txBody>
      </p:sp>
      <p:sp>
        <p:nvSpPr>
          <p:cNvPr id="35" name="TextBox 35"/>
          <p:cNvSpPr txBox="1"/>
          <p:nvPr/>
        </p:nvSpPr>
        <p:spPr>
          <a:xfrm>
            <a:off x="348094" y="3063532"/>
            <a:ext cx="3514681" cy="1323119"/>
          </a:xfrm>
          <a:prstGeom prst="rect">
            <a:avLst/>
          </a:prstGeom>
        </p:spPr>
        <p:txBody>
          <a:bodyPr lIns="0" tIns="0" rIns="0" bIns="0" rtlCol="0" anchor="t">
            <a:spAutoFit/>
          </a:bodyPr>
          <a:lstStyle/>
          <a:p>
            <a:pPr>
              <a:lnSpc>
                <a:spcPts val="1279"/>
              </a:lnSpc>
            </a:pPr>
            <a:r>
              <a:rPr lang="en-US" sz="1050" dirty="0">
                <a:solidFill>
                  <a:srgbClr val="000000"/>
                </a:solidFill>
                <a:ea typeface="Canva Sans"/>
                <a:cs typeface="Canva Sans"/>
                <a:sym typeface="Canva Sans"/>
              </a:rPr>
              <a:t>We worked with West Midlands Police to provide a bespoke package of support to </a:t>
            </a:r>
            <a:r>
              <a:rPr lang="en-US" sz="1050" b="1" dirty="0">
                <a:solidFill>
                  <a:srgbClr val="000000"/>
                </a:solidFill>
                <a:ea typeface="Canva Sans Bold"/>
                <a:cs typeface="Canva Sans Bold"/>
                <a:sym typeface="Canva Sans Bold"/>
              </a:rPr>
              <a:t>29 young people</a:t>
            </a:r>
            <a:r>
              <a:rPr lang="en-US" sz="1050" dirty="0">
                <a:solidFill>
                  <a:srgbClr val="000000"/>
                </a:solidFill>
                <a:ea typeface="Canva Sans"/>
                <a:cs typeface="Canva Sans"/>
                <a:sym typeface="Canva Sans"/>
              </a:rPr>
              <a:t> identified as habitual knife carriers. </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Where consent is obtained, up to £2,000 per person is being provided for support which includes mentoring and diversionary activity.</a:t>
            </a:r>
            <a:r>
              <a:rPr lang="en-US" sz="1050" dirty="0">
                <a:solidFill>
                  <a:srgbClr val="FF3131"/>
                </a:solidFill>
                <a:ea typeface="Canva Sans"/>
                <a:cs typeface="Canva Sans"/>
                <a:sym typeface="Canva Sans"/>
              </a:rPr>
              <a:t> </a:t>
            </a:r>
          </a:p>
          <a:p>
            <a:pPr>
              <a:lnSpc>
                <a:spcPts val="1279"/>
              </a:lnSpc>
            </a:pPr>
            <a:endParaRPr lang="en-US" sz="1050" dirty="0">
              <a:solidFill>
                <a:srgbClr val="FF3131"/>
              </a:solidFill>
              <a:ea typeface="Canva Sans"/>
              <a:cs typeface="Canva Sans"/>
              <a:sym typeface="Canva Sans"/>
            </a:endParaRPr>
          </a:p>
        </p:txBody>
      </p:sp>
      <p:sp>
        <p:nvSpPr>
          <p:cNvPr id="36" name="TextBox 36"/>
          <p:cNvSpPr txBox="1"/>
          <p:nvPr/>
        </p:nvSpPr>
        <p:spPr>
          <a:xfrm>
            <a:off x="4266137" y="4673231"/>
            <a:ext cx="3659727" cy="2163477"/>
          </a:xfrm>
          <a:prstGeom prst="rect">
            <a:avLst/>
          </a:prstGeom>
        </p:spPr>
        <p:txBody>
          <a:bodyPr lIns="0" tIns="0" rIns="0" bIns="0" rtlCol="0" anchor="t">
            <a:spAutoFit/>
          </a:bodyPr>
          <a:lstStyle/>
          <a:p>
            <a:pPr>
              <a:lnSpc>
                <a:spcPts val="1279"/>
              </a:lnSpc>
            </a:pPr>
            <a:r>
              <a:rPr lang="en-US" sz="1050" dirty="0">
                <a:solidFill>
                  <a:srgbClr val="000000"/>
                </a:solidFill>
                <a:ea typeface="Canva Sans"/>
                <a:cs typeface="Canva Sans"/>
                <a:sym typeface="Canva Sans"/>
              </a:rPr>
              <a:t>The VRP coordinated local implementation of the Home Office Young Futures Prevention Panels. </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The panels went live in October 2025.  All three Prevention Panels have a robust governance structure and operate using a consent-based process. Young people are discussed at panel after consent is obtained. </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b="1" dirty="0">
                <a:solidFill>
                  <a:srgbClr val="000000"/>
                </a:solidFill>
                <a:ea typeface="Canva Sans Bold"/>
                <a:cs typeface="Canva Sans Bold"/>
                <a:sym typeface="Canva Sans Bold"/>
              </a:rPr>
              <a:t>98 </a:t>
            </a:r>
            <a:r>
              <a:rPr lang="en-US" sz="1050" dirty="0">
                <a:solidFill>
                  <a:srgbClr val="000000"/>
                </a:solidFill>
                <a:ea typeface="Canva Sans"/>
                <a:cs typeface="Canva Sans"/>
                <a:sym typeface="Canva Sans"/>
              </a:rPr>
              <a:t>young people were discussed at the three panels between October 2025 and March 2026. </a:t>
            </a:r>
            <a:r>
              <a:rPr lang="en-US" sz="1050" b="1" dirty="0">
                <a:solidFill>
                  <a:srgbClr val="000000"/>
                </a:solidFill>
                <a:ea typeface="Canva Sans Bold"/>
                <a:cs typeface="Canva Sans Bold"/>
                <a:sym typeface="Canva Sans Bold"/>
              </a:rPr>
              <a:t>96 </a:t>
            </a:r>
            <a:r>
              <a:rPr lang="en-US" sz="1050" dirty="0">
                <a:solidFill>
                  <a:srgbClr val="000000"/>
                </a:solidFill>
                <a:ea typeface="Canva Sans"/>
                <a:cs typeface="Canva Sans"/>
                <a:sym typeface="Canva Sans"/>
              </a:rPr>
              <a:t>young people were referred to a non-statutory/statutory service including cognitive behavioural therapy, mentoring and knife crime education programmes.</a:t>
            </a:r>
          </a:p>
        </p:txBody>
      </p:sp>
      <p:sp>
        <p:nvSpPr>
          <p:cNvPr id="37" name="TextBox 37"/>
          <p:cNvSpPr txBox="1"/>
          <p:nvPr/>
        </p:nvSpPr>
        <p:spPr>
          <a:xfrm>
            <a:off x="8172058" y="3300076"/>
            <a:ext cx="3711721" cy="496354"/>
          </a:xfrm>
          <a:prstGeom prst="rect">
            <a:avLst/>
          </a:prstGeom>
        </p:spPr>
        <p:txBody>
          <a:bodyPr lIns="0" tIns="0" rIns="0" bIns="0" rtlCol="0" anchor="t">
            <a:spAutoFit/>
          </a:bodyPr>
          <a:lstStyle/>
          <a:p>
            <a:pPr>
              <a:lnSpc>
                <a:spcPts val="1279"/>
              </a:lnSpc>
            </a:pPr>
            <a:r>
              <a:rPr lang="en-US" sz="1050" dirty="0">
                <a:solidFill>
                  <a:srgbClr val="000000"/>
                </a:solidFill>
                <a:ea typeface="Canva Sans"/>
                <a:cs typeface="Canva Sans"/>
                <a:sym typeface="Canva Sans"/>
              </a:rPr>
              <a:t>A&amp;E Navigators provided critical interventions to</a:t>
            </a:r>
            <a:r>
              <a:rPr lang="en-US" sz="1050" b="1" dirty="0">
                <a:solidFill>
                  <a:srgbClr val="000000"/>
                </a:solidFill>
                <a:ea typeface="Canva Sans Bold"/>
                <a:cs typeface="Canva Sans Bold"/>
                <a:sym typeface="Canva Sans Bold"/>
              </a:rPr>
              <a:t> 927 </a:t>
            </a:r>
            <a:r>
              <a:rPr lang="en-US" sz="1050" dirty="0">
                <a:solidFill>
                  <a:srgbClr val="000000"/>
                </a:solidFill>
                <a:ea typeface="Canva Sans"/>
                <a:cs typeface="Canva Sans"/>
                <a:sym typeface="Canva Sans"/>
              </a:rPr>
              <a:t>young people who had experienced violence and/or violence related injury.</a:t>
            </a:r>
          </a:p>
        </p:txBody>
      </p:sp>
      <p:sp>
        <p:nvSpPr>
          <p:cNvPr id="38" name="TextBox 38"/>
          <p:cNvSpPr txBox="1"/>
          <p:nvPr/>
        </p:nvSpPr>
        <p:spPr>
          <a:xfrm>
            <a:off x="280634" y="484948"/>
            <a:ext cx="3598801" cy="663067"/>
          </a:xfrm>
          <a:prstGeom prst="rect">
            <a:avLst/>
          </a:prstGeom>
        </p:spPr>
        <p:txBody>
          <a:bodyPr lIns="0" tIns="0" rIns="0" bIns="0" rtlCol="0" anchor="t">
            <a:spAutoFit/>
          </a:bodyPr>
          <a:lstStyle/>
          <a:p>
            <a:pPr algn="just">
              <a:lnSpc>
                <a:spcPts val="1279"/>
              </a:lnSpc>
            </a:pPr>
            <a:r>
              <a:rPr lang="en-US" sz="1050" dirty="0">
                <a:solidFill>
                  <a:srgbClr val="000000"/>
                </a:solidFill>
                <a:ea typeface="Canva Sans"/>
                <a:cs typeface="Canva Sans"/>
                <a:sym typeface="Canva Sans"/>
              </a:rPr>
              <a:t>Place based funded projects provided vital support and intervention for </a:t>
            </a:r>
            <a:r>
              <a:rPr lang="en-US" sz="1050" b="1" dirty="0">
                <a:solidFill>
                  <a:srgbClr val="000000"/>
                </a:solidFill>
                <a:ea typeface="Canva Sans Bold"/>
                <a:cs typeface="Canva Sans Bold"/>
                <a:sym typeface="Canva Sans Bold"/>
              </a:rPr>
              <a:t>34,359 </a:t>
            </a:r>
            <a:r>
              <a:rPr lang="en-US" sz="1050" dirty="0">
                <a:solidFill>
                  <a:srgbClr val="000000"/>
                </a:solidFill>
                <a:ea typeface="Canva Sans"/>
                <a:cs typeface="Canva Sans"/>
                <a:sym typeface="Canva Sans"/>
              </a:rPr>
              <a:t>children and young people  and delivered training to</a:t>
            </a:r>
            <a:r>
              <a:rPr lang="en-US" sz="1050" b="1" dirty="0">
                <a:solidFill>
                  <a:srgbClr val="000000"/>
                </a:solidFill>
                <a:ea typeface="Canva Sans Bold"/>
                <a:cs typeface="Canva Sans Bold"/>
                <a:sym typeface="Canva Sans Bold"/>
              </a:rPr>
              <a:t> 1,189 </a:t>
            </a:r>
            <a:r>
              <a:rPr lang="en-US" sz="1050" dirty="0">
                <a:solidFill>
                  <a:srgbClr val="000000"/>
                </a:solidFill>
                <a:ea typeface="Canva Sans"/>
                <a:cs typeface="Canva Sans"/>
                <a:sym typeface="Canva Sans"/>
              </a:rPr>
              <a:t>professionals to strengthen their work in reducing and preventing violence.</a:t>
            </a:r>
          </a:p>
        </p:txBody>
      </p:sp>
      <p:sp>
        <p:nvSpPr>
          <p:cNvPr id="39" name="TextBox 39"/>
          <p:cNvSpPr txBox="1"/>
          <p:nvPr/>
        </p:nvSpPr>
        <p:spPr>
          <a:xfrm>
            <a:off x="4411230" y="1079241"/>
            <a:ext cx="3174083" cy="519886"/>
          </a:xfrm>
          <a:prstGeom prst="rect">
            <a:avLst/>
          </a:prstGeom>
        </p:spPr>
        <p:txBody>
          <a:bodyPr lIns="0" tIns="0" rIns="0" bIns="0" rtlCol="0" anchor="t">
            <a:spAutoFit/>
          </a:bodyPr>
          <a:lstStyle/>
          <a:p>
            <a:pPr algn="ctr">
              <a:lnSpc>
                <a:spcPts val="1999"/>
              </a:lnSpc>
            </a:pPr>
            <a:r>
              <a:rPr lang="en-US" sz="2000" b="1" dirty="0">
                <a:solidFill>
                  <a:srgbClr val="000000"/>
                </a:solidFill>
                <a:ea typeface="Canva Sans Bold"/>
                <a:cs typeface="Canva Sans Bold"/>
                <a:sym typeface="Canva Sans Bold"/>
              </a:rPr>
              <a:t>Delivery Highlights  </a:t>
            </a:r>
          </a:p>
          <a:p>
            <a:pPr algn="ctr">
              <a:lnSpc>
                <a:spcPts val="1999"/>
              </a:lnSpc>
            </a:pPr>
            <a:r>
              <a:rPr lang="en-US" sz="2000" b="1" dirty="0">
                <a:solidFill>
                  <a:srgbClr val="000000"/>
                </a:solidFill>
                <a:ea typeface="Canva Sans Bold"/>
                <a:cs typeface="Canva Sans Bold"/>
                <a:sym typeface="Canva Sans Bold"/>
              </a:rPr>
              <a:t>April 2025 - March 2026</a:t>
            </a:r>
          </a:p>
        </p:txBody>
      </p:sp>
      <p:sp>
        <p:nvSpPr>
          <p:cNvPr id="40" name="Freeform 40"/>
          <p:cNvSpPr/>
          <p:nvPr/>
        </p:nvSpPr>
        <p:spPr>
          <a:xfrm>
            <a:off x="7179655" y="51530"/>
            <a:ext cx="241739" cy="331717"/>
          </a:xfrm>
          <a:custGeom>
            <a:avLst/>
            <a:gdLst/>
            <a:ahLst/>
            <a:cxnLst/>
            <a:rect l="l" t="t" r="r" b="b"/>
            <a:pathLst>
              <a:path w="362608" h="497575">
                <a:moveTo>
                  <a:pt x="0" y="0"/>
                </a:moveTo>
                <a:lnTo>
                  <a:pt x="362607" y="0"/>
                </a:lnTo>
                <a:lnTo>
                  <a:pt x="362607" y="497575"/>
                </a:lnTo>
                <a:lnTo>
                  <a:pt x="0" y="49757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sz="1050"/>
          </a:p>
        </p:txBody>
      </p:sp>
      <p:grpSp>
        <p:nvGrpSpPr>
          <p:cNvPr id="41" name="Group 41"/>
          <p:cNvGrpSpPr/>
          <p:nvPr/>
        </p:nvGrpSpPr>
        <p:grpSpPr>
          <a:xfrm>
            <a:off x="4235282" y="3011064"/>
            <a:ext cx="3690581" cy="1128816"/>
            <a:chOff x="0" y="0"/>
            <a:chExt cx="2121347" cy="648844"/>
          </a:xfrm>
        </p:grpSpPr>
        <p:sp>
          <p:nvSpPr>
            <p:cNvPr id="42" name="Freeform 42"/>
            <p:cNvSpPr/>
            <p:nvPr/>
          </p:nvSpPr>
          <p:spPr>
            <a:xfrm>
              <a:off x="0" y="0"/>
              <a:ext cx="2121347" cy="648844"/>
            </a:xfrm>
            <a:custGeom>
              <a:avLst/>
              <a:gdLst/>
              <a:ahLst/>
              <a:cxnLst/>
              <a:rect l="l" t="t" r="r" b="b"/>
              <a:pathLst>
                <a:path w="2121347" h="648844">
                  <a:moveTo>
                    <a:pt x="0" y="0"/>
                  </a:moveTo>
                  <a:lnTo>
                    <a:pt x="2121347" y="0"/>
                  </a:lnTo>
                  <a:lnTo>
                    <a:pt x="2121347" y="648844"/>
                  </a:lnTo>
                  <a:lnTo>
                    <a:pt x="0" y="648844"/>
                  </a:lnTo>
                  <a:close/>
                </a:path>
              </a:pathLst>
            </a:custGeom>
            <a:ln w="28575" cap="sq">
              <a:solidFill>
                <a:srgbClr val="525252"/>
              </a:solidFill>
              <a:prstDash val="dash"/>
              <a:miter/>
            </a:ln>
          </p:spPr>
          <p:txBody>
            <a:bodyPr/>
            <a:lstStyle/>
            <a:p>
              <a:endParaRPr lang="en-GB" sz="1050"/>
            </a:p>
          </p:txBody>
        </p:sp>
        <p:sp>
          <p:nvSpPr>
            <p:cNvPr id="43" name="TextBox 43"/>
            <p:cNvSpPr txBox="1"/>
            <p:nvPr/>
          </p:nvSpPr>
          <p:spPr>
            <a:xfrm>
              <a:off x="0" y="0"/>
              <a:ext cx="2121347" cy="648844"/>
            </a:xfrm>
            <a:prstGeom prst="rect">
              <a:avLst/>
            </a:prstGeom>
          </p:spPr>
          <p:txBody>
            <a:bodyPr lIns="0" tIns="0" rIns="0" bIns="0" rtlCol="0" anchor="ctr"/>
            <a:lstStyle/>
            <a:p>
              <a:pPr>
                <a:lnSpc>
                  <a:spcPts val="1279"/>
                </a:lnSpc>
              </a:pPr>
              <a:endParaRPr sz="1050"/>
            </a:p>
            <a:p>
              <a:pPr>
                <a:lnSpc>
                  <a:spcPts val="1279"/>
                </a:lnSpc>
              </a:pPr>
              <a:endParaRPr sz="1050"/>
            </a:p>
          </p:txBody>
        </p:sp>
      </p:grpSp>
      <p:grpSp>
        <p:nvGrpSpPr>
          <p:cNvPr id="44" name="Group 44"/>
          <p:cNvGrpSpPr/>
          <p:nvPr/>
        </p:nvGrpSpPr>
        <p:grpSpPr>
          <a:xfrm>
            <a:off x="4235282" y="2836134"/>
            <a:ext cx="3679281" cy="393785"/>
            <a:chOff x="0" y="0"/>
            <a:chExt cx="26211863" cy="2805392"/>
          </a:xfrm>
        </p:grpSpPr>
        <p:sp>
          <p:nvSpPr>
            <p:cNvPr id="45" name="Freeform 45"/>
            <p:cNvSpPr/>
            <p:nvPr/>
          </p:nvSpPr>
          <p:spPr>
            <a:xfrm>
              <a:off x="0" y="0"/>
              <a:ext cx="26211864" cy="2805392"/>
            </a:xfrm>
            <a:custGeom>
              <a:avLst/>
              <a:gdLst/>
              <a:ahLst/>
              <a:cxnLst/>
              <a:rect l="l" t="t" r="r" b="b"/>
              <a:pathLst>
                <a:path w="26211864" h="2805392">
                  <a:moveTo>
                    <a:pt x="25907064" y="0"/>
                  </a:moveTo>
                  <a:lnTo>
                    <a:pt x="304800" y="0"/>
                  </a:lnTo>
                  <a:cubicBezTo>
                    <a:pt x="135890" y="0"/>
                    <a:pt x="0" y="135890"/>
                    <a:pt x="0" y="304800"/>
                  </a:cubicBezTo>
                  <a:lnTo>
                    <a:pt x="0" y="2500592"/>
                  </a:lnTo>
                  <a:cubicBezTo>
                    <a:pt x="0" y="2669502"/>
                    <a:pt x="135890" y="2805392"/>
                    <a:pt x="304800" y="2805392"/>
                  </a:cubicBezTo>
                  <a:lnTo>
                    <a:pt x="25907064" y="2805392"/>
                  </a:lnTo>
                  <a:cubicBezTo>
                    <a:pt x="26075974" y="2805392"/>
                    <a:pt x="26211864" y="2669502"/>
                    <a:pt x="26211864" y="2500592"/>
                  </a:cubicBezTo>
                  <a:lnTo>
                    <a:pt x="26211864" y="304800"/>
                  </a:lnTo>
                  <a:cubicBezTo>
                    <a:pt x="26211864" y="135890"/>
                    <a:pt x="26075974" y="0"/>
                    <a:pt x="25907064" y="0"/>
                  </a:cubicBezTo>
                  <a:close/>
                </a:path>
              </a:pathLst>
            </a:custGeom>
            <a:solidFill>
              <a:srgbClr val="B1AEF2"/>
            </a:solidFill>
          </p:spPr>
          <p:txBody>
            <a:bodyPr/>
            <a:lstStyle/>
            <a:p>
              <a:endParaRPr lang="en-GB" sz="1050"/>
            </a:p>
          </p:txBody>
        </p:sp>
      </p:grpSp>
      <p:sp>
        <p:nvSpPr>
          <p:cNvPr id="46" name="Freeform 46"/>
          <p:cNvSpPr/>
          <p:nvPr/>
        </p:nvSpPr>
        <p:spPr>
          <a:xfrm>
            <a:off x="11435594" y="1856281"/>
            <a:ext cx="534877" cy="318251"/>
          </a:xfrm>
          <a:custGeom>
            <a:avLst/>
            <a:gdLst/>
            <a:ahLst/>
            <a:cxnLst/>
            <a:rect l="l" t="t" r="r" b="b"/>
            <a:pathLst>
              <a:path w="802315" h="477377">
                <a:moveTo>
                  <a:pt x="0" y="0"/>
                </a:moveTo>
                <a:lnTo>
                  <a:pt x="802315" y="0"/>
                </a:lnTo>
                <a:lnTo>
                  <a:pt x="802315" y="477378"/>
                </a:lnTo>
                <a:lnTo>
                  <a:pt x="0" y="477378"/>
                </a:lnTo>
                <a:lnTo>
                  <a:pt x="0" y="0"/>
                </a:lnTo>
                <a:close/>
              </a:path>
            </a:pathLst>
          </a:custGeom>
          <a:blipFill>
            <a:blip>
              <a:extLst>
                <a:ext uri="{96DAC541-7B7A-43D3-8B79-37D633B846F1}">
                  <asvg:svgBlip xmlns:asvg="http://schemas.microsoft.com/office/drawing/2016/SVG/main" r:embed="rId8"/>
                </a:ext>
              </a:extLst>
            </a:blip>
            <a:stretch>
              <a:fillRect/>
            </a:stretch>
          </a:blipFill>
        </p:spPr>
        <p:txBody>
          <a:bodyPr/>
          <a:lstStyle/>
          <a:p>
            <a:endParaRPr lang="en-GB" sz="1050"/>
          </a:p>
        </p:txBody>
      </p:sp>
      <p:grpSp>
        <p:nvGrpSpPr>
          <p:cNvPr id="47" name="Group 47"/>
          <p:cNvGrpSpPr/>
          <p:nvPr/>
        </p:nvGrpSpPr>
        <p:grpSpPr>
          <a:xfrm>
            <a:off x="265561" y="1727462"/>
            <a:ext cx="3760011" cy="906305"/>
            <a:chOff x="0" y="0"/>
            <a:chExt cx="2253590" cy="543200"/>
          </a:xfrm>
        </p:grpSpPr>
        <p:sp>
          <p:nvSpPr>
            <p:cNvPr id="48" name="Freeform 48"/>
            <p:cNvSpPr/>
            <p:nvPr/>
          </p:nvSpPr>
          <p:spPr>
            <a:xfrm>
              <a:off x="0" y="0"/>
              <a:ext cx="2210043" cy="537053"/>
            </a:xfrm>
            <a:custGeom>
              <a:avLst/>
              <a:gdLst/>
              <a:ahLst/>
              <a:cxnLst/>
              <a:rect l="l" t="t" r="r" b="b"/>
              <a:pathLst>
                <a:path w="2210043" h="537053">
                  <a:moveTo>
                    <a:pt x="0" y="0"/>
                  </a:moveTo>
                  <a:lnTo>
                    <a:pt x="2210043" y="0"/>
                  </a:lnTo>
                  <a:lnTo>
                    <a:pt x="2210043" y="537053"/>
                  </a:lnTo>
                  <a:lnTo>
                    <a:pt x="0" y="537053"/>
                  </a:lnTo>
                  <a:close/>
                </a:path>
              </a:pathLst>
            </a:custGeom>
            <a:ln w="28575" cap="sq">
              <a:solidFill>
                <a:srgbClr val="525252"/>
              </a:solidFill>
              <a:prstDash val="dash"/>
              <a:miter/>
            </a:ln>
          </p:spPr>
          <p:txBody>
            <a:bodyPr/>
            <a:lstStyle/>
            <a:p>
              <a:endParaRPr lang="en-GB" sz="1050"/>
            </a:p>
          </p:txBody>
        </p:sp>
        <p:sp>
          <p:nvSpPr>
            <p:cNvPr id="49" name="TextBox 49"/>
            <p:cNvSpPr txBox="1"/>
            <p:nvPr/>
          </p:nvSpPr>
          <p:spPr>
            <a:xfrm>
              <a:off x="43547" y="6147"/>
              <a:ext cx="2210043" cy="537053"/>
            </a:xfrm>
            <a:prstGeom prst="rect">
              <a:avLst/>
            </a:prstGeom>
          </p:spPr>
          <p:txBody>
            <a:bodyPr lIns="0" tIns="0" rIns="0" bIns="0" rtlCol="0" anchor="ctr"/>
            <a:lstStyle/>
            <a:p>
              <a:pPr>
                <a:lnSpc>
                  <a:spcPts val="1279"/>
                </a:lnSpc>
              </a:pPr>
              <a:r>
                <a:rPr lang="en-US" sz="1050" dirty="0">
                  <a:solidFill>
                    <a:srgbClr val="000000"/>
                  </a:solidFill>
                  <a:ea typeface="Canva Sans"/>
                  <a:cs typeface="Canva Sans"/>
                  <a:sym typeface="Canva Sans"/>
                </a:rPr>
                <a:t>Custody-based Navigators provided critical, tailored support and outreach interventions to </a:t>
              </a:r>
              <a:r>
                <a:rPr lang="en-US" sz="1050" b="1" dirty="0">
                  <a:solidFill>
                    <a:srgbClr val="000000"/>
                  </a:solidFill>
                  <a:ea typeface="Canva Sans Bold"/>
                  <a:cs typeface="Canva Sans Bold"/>
                  <a:sym typeface="Canva Sans Bold"/>
                </a:rPr>
                <a:t>1,180 </a:t>
              </a:r>
              <a:r>
                <a:rPr lang="en-US" sz="1050" dirty="0">
                  <a:solidFill>
                    <a:srgbClr val="000000"/>
                  </a:solidFill>
                  <a:ea typeface="Canva Sans"/>
                  <a:cs typeface="Canva Sans"/>
                  <a:sym typeface="Canva Sans"/>
                </a:rPr>
                <a:t>young people across Bloxwich, Wolverhampton, Stetchford and Bournville Custody.</a:t>
              </a:r>
            </a:p>
          </p:txBody>
        </p:sp>
      </p:grpSp>
      <p:grpSp>
        <p:nvGrpSpPr>
          <p:cNvPr id="50" name="Group 50"/>
          <p:cNvGrpSpPr/>
          <p:nvPr/>
        </p:nvGrpSpPr>
        <p:grpSpPr>
          <a:xfrm>
            <a:off x="246940" y="1476634"/>
            <a:ext cx="3700106" cy="344518"/>
            <a:chOff x="0" y="0"/>
            <a:chExt cx="31689993" cy="2950665"/>
          </a:xfrm>
        </p:grpSpPr>
        <p:sp>
          <p:nvSpPr>
            <p:cNvPr id="51" name="Freeform 51"/>
            <p:cNvSpPr/>
            <p:nvPr/>
          </p:nvSpPr>
          <p:spPr>
            <a:xfrm>
              <a:off x="0" y="0"/>
              <a:ext cx="31689994" cy="2950665"/>
            </a:xfrm>
            <a:custGeom>
              <a:avLst/>
              <a:gdLst/>
              <a:ahLst/>
              <a:cxnLst/>
              <a:rect l="l" t="t" r="r" b="b"/>
              <a:pathLst>
                <a:path w="31689994" h="2950665">
                  <a:moveTo>
                    <a:pt x="31385194" y="0"/>
                  </a:moveTo>
                  <a:lnTo>
                    <a:pt x="304800" y="0"/>
                  </a:lnTo>
                  <a:cubicBezTo>
                    <a:pt x="135890" y="0"/>
                    <a:pt x="0" y="135890"/>
                    <a:pt x="0" y="304800"/>
                  </a:cubicBezTo>
                  <a:lnTo>
                    <a:pt x="0" y="2645865"/>
                  </a:lnTo>
                  <a:cubicBezTo>
                    <a:pt x="0" y="2814775"/>
                    <a:pt x="135890" y="2950665"/>
                    <a:pt x="304800" y="2950665"/>
                  </a:cubicBezTo>
                  <a:lnTo>
                    <a:pt x="31385194" y="2950665"/>
                  </a:lnTo>
                  <a:cubicBezTo>
                    <a:pt x="31554102" y="2950665"/>
                    <a:pt x="31689994" y="2814775"/>
                    <a:pt x="31689994" y="2645865"/>
                  </a:cubicBezTo>
                  <a:lnTo>
                    <a:pt x="31689994" y="304800"/>
                  </a:lnTo>
                  <a:cubicBezTo>
                    <a:pt x="31689994" y="135890"/>
                    <a:pt x="31554102" y="0"/>
                    <a:pt x="31385194" y="0"/>
                  </a:cubicBezTo>
                  <a:close/>
                </a:path>
              </a:pathLst>
            </a:custGeom>
            <a:solidFill>
              <a:srgbClr val="76B9F0"/>
            </a:solidFill>
          </p:spPr>
          <p:txBody>
            <a:bodyPr/>
            <a:lstStyle/>
            <a:p>
              <a:endParaRPr lang="en-GB" sz="1050"/>
            </a:p>
          </p:txBody>
        </p:sp>
      </p:grpSp>
      <p:sp>
        <p:nvSpPr>
          <p:cNvPr id="52" name="TextBox 52"/>
          <p:cNvSpPr txBox="1"/>
          <p:nvPr/>
        </p:nvSpPr>
        <p:spPr>
          <a:xfrm>
            <a:off x="293680" y="1489809"/>
            <a:ext cx="2775160"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Criminal Justice</a:t>
            </a:r>
          </a:p>
        </p:txBody>
      </p:sp>
      <p:grpSp>
        <p:nvGrpSpPr>
          <p:cNvPr id="53" name="Group 53"/>
          <p:cNvGrpSpPr/>
          <p:nvPr/>
        </p:nvGrpSpPr>
        <p:grpSpPr>
          <a:xfrm>
            <a:off x="293595" y="4536294"/>
            <a:ext cx="3644738" cy="2468364"/>
            <a:chOff x="0" y="0"/>
            <a:chExt cx="2184500" cy="1479432"/>
          </a:xfrm>
        </p:grpSpPr>
        <p:sp>
          <p:nvSpPr>
            <p:cNvPr id="54" name="Freeform 54"/>
            <p:cNvSpPr/>
            <p:nvPr/>
          </p:nvSpPr>
          <p:spPr>
            <a:xfrm>
              <a:off x="0" y="0"/>
              <a:ext cx="2184500" cy="1479432"/>
            </a:xfrm>
            <a:custGeom>
              <a:avLst/>
              <a:gdLst/>
              <a:ahLst/>
              <a:cxnLst/>
              <a:rect l="l" t="t" r="r" b="b"/>
              <a:pathLst>
                <a:path w="2184500" h="1479432">
                  <a:moveTo>
                    <a:pt x="0" y="0"/>
                  </a:moveTo>
                  <a:lnTo>
                    <a:pt x="2184500" y="0"/>
                  </a:lnTo>
                  <a:lnTo>
                    <a:pt x="2184500" y="1479432"/>
                  </a:lnTo>
                  <a:lnTo>
                    <a:pt x="0" y="1479432"/>
                  </a:lnTo>
                  <a:close/>
                </a:path>
              </a:pathLst>
            </a:custGeom>
            <a:ln w="28575" cap="sq">
              <a:solidFill>
                <a:srgbClr val="525252"/>
              </a:solidFill>
              <a:prstDash val="dash"/>
              <a:miter/>
            </a:ln>
          </p:spPr>
          <p:txBody>
            <a:bodyPr/>
            <a:lstStyle/>
            <a:p>
              <a:endParaRPr lang="en-GB" sz="1050"/>
            </a:p>
          </p:txBody>
        </p:sp>
        <p:sp>
          <p:nvSpPr>
            <p:cNvPr id="55" name="TextBox 55"/>
            <p:cNvSpPr txBox="1"/>
            <p:nvPr/>
          </p:nvSpPr>
          <p:spPr>
            <a:xfrm>
              <a:off x="0" y="0"/>
              <a:ext cx="2184500" cy="1479432"/>
            </a:xfrm>
            <a:prstGeom prst="rect">
              <a:avLst/>
            </a:prstGeom>
          </p:spPr>
          <p:txBody>
            <a:bodyPr lIns="0" tIns="0" rIns="0" bIns="0" rtlCol="0" anchor="ctr"/>
            <a:lstStyle/>
            <a:p>
              <a:pPr>
                <a:lnSpc>
                  <a:spcPts val="1279"/>
                </a:lnSpc>
              </a:pPr>
              <a:endParaRPr sz="1050" dirty="0"/>
            </a:p>
            <a:p>
              <a:pPr>
                <a:lnSpc>
                  <a:spcPts val="1279"/>
                </a:lnSpc>
              </a:pPr>
              <a:r>
                <a:rPr lang="en-US" sz="1050" dirty="0">
                  <a:solidFill>
                    <a:srgbClr val="000000"/>
                  </a:solidFill>
                  <a:ea typeface="Canva Sans"/>
                  <a:cs typeface="Canva Sans"/>
                  <a:sym typeface="Canva Sans"/>
                </a:rPr>
                <a:t>The VRP Education team established an Education Prevention Pilot, which includes over</a:t>
              </a:r>
              <a:r>
                <a:rPr lang="en-US" sz="1050" b="1" dirty="0">
                  <a:solidFill>
                    <a:srgbClr val="000000"/>
                  </a:solidFill>
                  <a:ea typeface="Canva Sans Bold"/>
                  <a:cs typeface="Canva Sans Bold"/>
                  <a:sym typeface="Canva Sans Bold"/>
                </a:rPr>
                <a:t> 80 </a:t>
              </a:r>
              <a:r>
                <a:rPr lang="en-US" sz="1050" dirty="0">
                  <a:solidFill>
                    <a:srgbClr val="000000"/>
                  </a:solidFill>
                  <a:ea typeface="Canva Sans"/>
                  <a:cs typeface="Canva Sans"/>
                  <a:sym typeface="Canva Sans"/>
                </a:rPr>
                <a:t>providers.  </a:t>
              </a:r>
            </a:p>
            <a:p>
              <a:pPr>
                <a:lnSpc>
                  <a:spcPts val="1279"/>
                </a:lnSpc>
              </a:pPr>
              <a:r>
                <a:rPr lang="en-US" sz="1050" dirty="0">
                  <a:solidFill>
                    <a:srgbClr val="000000"/>
                  </a:solidFill>
                  <a:ea typeface="Canva Sans"/>
                  <a:cs typeface="Canva Sans"/>
                  <a:sym typeface="Canva Sans"/>
                </a:rPr>
                <a:t>We have worked with </a:t>
              </a:r>
              <a:r>
                <a:rPr lang="en-US" sz="1050" b="1" dirty="0">
                  <a:solidFill>
                    <a:srgbClr val="000000"/>
                  </a:solidFill>
                  <a:ea typeface="Canva Sans Bold"/>
                  <a:cs typeface="Canva Sans Bold"/>
                  <a:sym typeface="Canva Sans Bold"/>
                </a:rPr>
                <a:t>13 </a:t>
              </a:r>
              <a:r>
                <a:rPr lang="en-US" sz="1050" dirty="0">
                  <a:solidFill>
                    <a:srgbClr val="000000"/>
                  </a:solidFill>
                  <a:ea typeface="Canva Sans"/>
                  <a:cs typeface="Canva Sans"/>
                  <a:sym typeface="Canva Sans"/>
                </a:rPr>
                <a:t>schools across Birmingham, Solihull, Walsall, and Wolverhampton to develop comprehensive education prevention plans for the academic year. </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The Education Prevention Pilot provided vital support and intervention to over </a:t>
              </a:r>
              <a:r>
                <a:rPr lang="en-US" sz="1050" b="1" dirty="0">
                  <a:solidFill>
                    <a:srgbClr val="000000"/>
                  </a:solidFill>
                  <a:ea typeface="Canva Sans Bold"/>
                  <a:cs typeface="Canva Sans Bold"/>
                  <a:sym typeface="Canva Sans Bold"/>
                </a:rPr>
                <a:t>800 </a:t>
              </a:r>
              <a:r>
                <a:rPr lang="en-US" sz="1050" dirty="0">
                  <a:solidFill>
                    <a:srgbClr val="000000"/>
                  </a:solidFill>
                  <a:ea typeface="Canva Sans"/>
                  <a:cs typeface="Canva Sans"/>
                  <a:sym typeface="Canva Sans"/>
                </a:rPr>
                <a:t>young people this year. Various interventions have been delivered including social skills training, knife crime education programmes, cognitive behavioural therapy and restorative justice programmes.  </a:t>
              </a:r>
            </a:p>
            <a:p>
              <a:pPr>
                <a:lnSpc>
                  <a:spcPts val="1279"/>
                </a:lnSpc>
              </a:pPr>
              <a:endParaRPr lang="en-US" sz="1050" dirty="0">
                <a:solidFill>
                  <a:srgbClr val="000000"/>
                </a:solidFill>
                <a:ea typeface="Canva Sans"/>
                <a:cs typeface="Canva Sans"/>
                <a:sym typeface="Canva Sans"/>
              </a:endParaRPr>
            </a:p>
          </p:txBody>
        </p:sp>
      </p:grpSp>
      <p:grpSp>
        <p:nvGrpSpPr>
          <p:cNvPr id="56" name="Group 56"/>
          <p:cNvGrpSpPr/>
          <p:nvPr/>
        </p:nvGrpSpPr>
        <p:grpSpPr>
          <a:xfrm>
            <a:off x="280634" y="4344434"/>
            <a:ext cx="3657699" cy="328797"/>
            <a:chOff x="0" y="0"/>
            <a:chExt cx="25713187" cy="2311400"/>
          </a:xfrm>
        </p:grpSpPr>
        <p:sp>
          <p:nvSpPr>
            <p:cNvPr id="57" name="Freeform 57"/>
            <p:cNvSpPr/>
            <p:nvPr/>
          </p:nvSpPr>
          <p:spPr>
            <a:xfrm>
              <a:off x="0" y="0"/>
              <a:ext cx="25713187" cy="2311400"/>
            </a:xfrm>
            <a:custGeom>
              <a:avLst/>
              <a:gdLst/>
              <a:ahLst/>
              <a:cxnLst/>
              <a:rect l="l" t="t" r="r" b="b"/>
              <a:pathLst>
                <a:path w="25713187" h="2311400">
                  <a:moveTo>
                    <a:pt x="25408387" y="0"/>
                  </a:moveTo>
                  <a:lnTo>
                    <a:pt x="304800" y="0"/>
                  </a:lnTo>
                  <a:cubicBezTo>
                    <a:pt x="135890" y="0"/>
                    <a:pt x="0" y="135890"/>
                    <a:pt x="0" y="304800"/>
                  </a:cubicBezTo>
                  <a:lnTo>
                    <a:pt x="0" y="2006600"/>
                  </a:lnTo>
                  <a:cubicBezTo>
                    <a:pt x="0" y="2175510"/>
                    <a:pt x="135890" y="2311400"/>
                    <a:pt x="304800" y="2311400"/>
                  </a:cubicBezTo>
                  <a:lnTo>
                    <a:pt x="25408387" y="2311400"/>
                  </a:lnTo>
                  <a:cubicBezTo>
                    <a:pt x="25577298" y="2311400"/>
                    <a:pt x="25713187" y="2175510"/>
                    <a:pt x="25713187" y="2006600"/>
                  </a:cubicBezTo>
                  <a:lnTo>
                    <a:pt x="25713187" y="304800"/>
                  </a:lnTo>
                  <a:cubicBezTo>
                    <a:pt x="25713187" y="135890"/>
                    <a:pt x="25577298" y="0"/>
                    <a:pt x="25408387" y="0"/>
                  </a:cubicBezTo>
                  <a:close/>
                </a:path>
              </a:pathLst>
            </a:custGeom>
            <a:solidFill>
              <a:srgbClr val="3C5679"/>
            </a:solidFill>
          </p:spPr>
          <p:txBody>
            <a:bodyPr/>
            <a:lstStyle/>
            <a:p>
              <a:endParaRPr lang="en-GB" sz="1050"/>
            </a:p>
          </p:txBody>
        </p:sp>
      </p:grpSp>
      <p:sp>
        <p:nvSpPr>
          <p:cNvPr id="58" name="Freeform 58"/>
          <p:cNvSpPr/>
          <p:nvPr/>
        </p:nvSpPr>
        <p:spPr>
          <a:xfrm>
            <a:off x="3625132" y="4357134"/>
            <a:ext cx="313202" cy="295585"/>
          </a:xfrm>
          <a:custGeom>
            <a:avLst/>
            <a:gdLst/>
            <a:ahLst/>
            <a:cxnLst/>
            <a:rect l="l" t="t" r="r" b="b"/>
            <a:pathLst>
              <a:path w="469803" h="443377">
                <a:moveTo>
                  <a:pt x="0" y="0"/>
                </a:moveTo>
                <a:lnTo>
                  <a:pt x="469802" y="0"/>
                </a:lnTo>
                <a:lnTo>
                  <a:pt x="469802" y="443377"/>
                </a:lnTo>
                <a:lnTo>
                  <a:pt x="0" y="443377"/>
                </a:lnTo>
                <a:lnTo>
                  <a:pt x="0" y="0"/>
                </a:lnTo>
                <a:close/>
              </a:path>
            </a:pathLst>
          </a:custGeom>
          <a:blipFill>
            <a:blip>
              <a:extLst>
                <a:ext uri="{96DAC541-7B7A-43D3-8B79-37D633B846F1}">
                  <asvg:svgBlip xmlns:asvg="http://schemas.microsoft.com/office/drawing/2016/SVG/main" r:embed="rId9"/>
                </a:ext>
              </a:extLst>
            </a:blip>
            <a:stretch>
              <a:fillRect/>
            </a:stretch>
          </a:blipFill>
        </p:spPr>
        <p:txBody>
          <a:bodyPr/>
          <a:lstStyle/>
          <a:p>
            <a:endParaRPr lang="en-GB" sz="1050"/>
          </a:p>
        </p:txBody>
      </p:sp>
      <p:sp>
        <p:nvSpPr>
          <p:cNvPr id="59" name="Freeform 59"/>
          <p:cNvSpPr/>
          <p:nvPr/>
        </p:nvSpPr>
        <p:spPr>
          <a:xfrm>
            <a:off x="3556515" y="3948505"/>
            <a:ext cx="306329" cy="313379"/>
          </a:xfrm>
          <a:custGeom>
            <a:avLst/>
            <a:gdLst/>
            <a:ahLst/>
            <a:cxnLst/>
            <a:rect l="l" t="t" r="r" b="b"/>
            <a:pathLst>
              <a:path w="459493" h="470069">
                <a:moveTo>
                  <a:pt x="0" y="0"/>
                </a:moveTo>
                <a:lnTo>
                  <a:pt x="459493" y="0"/>
                </a:lnTo>
                <a:lnTo>
                  <a:pt x="459493" y="470069"/>
                </a:lnTo>
                <a:lnTo>
                  <a:pt x="0" y="470069"/>
                </a:lnTo>
                <a:lnTo>
                  <a:pt x="0" y="0"/>
                </a:lnTo>
                <a:close/>
              </a:path>
            </a:pathLst>
          </a:custGeom>
          <a:blipFill>
            <a:blip>
              <a:extLst>
                <a:ext uri="{96DAC541-7B7A-43D3-8B79-37D633B846F1}">
                  <asvg:svgBlip xmlns:asvg="http://schemas.microsoft.com/office/drawing/2016/SVG/main" r:embed="rId10"/>
                </a:ext>
              </a:extLst>
            </a:blip>
            <a:stretch>
              <a:fillRect/>
            </a:stretch>
          </a:blipFill>
        </p:spPr>
        <p:txBody>
          <a:bodyPr/>
          <a:lstStyle/>
          <a:p>
            <a:endParaRPr lang="en-GB" sz="1050"/>
          </a:p>
        </p:txBody>
      </p:sp>
      <p:sp>
        <p:nvSpPr>
          <p:cNvPr id="60" name="TextBox 60"/>
          <p:cNvSpPr txBox="1"/>
          <p:nvPr/>
        </p:nvSpPr>
        <p:spPr>
          <a:xfrm>
            <a:off x="360405" y="4357134"/>
            <a:ext cx="2683804"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Medium"/>
                <a:cs typeface="Canva Sans Medium"/>
                <a:sym typeface="Canva Sans Medium"/>
              </a:rPr>
              <a:t>Education</a:t>
            </a:r>
          </a:p>
        </p:txBody>
      </p:sp>
      <p:grpSp>
        <p:nvGrpSpPr>
          <p:cNvPr id="61" name="Group 61"/>
          <p:cNvGrpSpPr/>
          <p:nvPr/>
        </p:nvGrpSpPr>
        <p:grpSpPr>
          <a:xfrm>
            <a:off x="8113708" y="4381723"/>
            <a:ext cx="3929423" cy="2362388"/>
            <a:chOff x="0" y="-55600"/>
            <a:chExt cx="2355128" cy="1415914"/>
          </a:xfrm>
        </p:grpSpPr>
        <p:sp>
          <p:nvSpPr>
            <p:cNvPr id="62" name="Freeform 62"/>
            <p:cNvSpPr/>
            <p:nvPr/>
          </p:nvSpPr>
          <p:spPr>
            <a:xfrm>
              <a:off x="0" y="0"/>
              <a:ext cx="2355128" cy="1360314"/>
            </a:xfrm>
            <a:custGeom>
              <a:avLst/>
              <a:gdLst/>
              <a:ahLst/>
              <a:cxnLst/>
              <a:rect l="l" t="t" r="r" b="b"/>
              <a:pathLst>
                <a:path w="2355128" h="1360314">
                  <a:moveTo>
                    <a:pt x="0" y="0"/>
                  </a:moveTo>
                  <a:lnTo>
                    <a:pt x="2355128" y="0"/>
                  </a:lnTo>
                  <a:lnTo>
                    <a:pt x="2355128" y="1360314"/>
                  </a:lnTo>
                  <a:lnTo>
                    <a:pt x="0" y="1360314"/>
                  </a:lnTo>
                  <a:close/>
                </a:path>
              </a:pathLst>
            </a:custGeom>
            <a:ln w="28575" cap="sq">
              <a:solidFill>
                <a:srgbClr val="525252"/>
              </a:solidFill>
              <a:prstDash val="dash"/>
              <a:miter/>
            </a:ln>
          </p:spPr>
          <p:txBody>
            <a:bodyPr/>
            <a:lstStyle/>
            <a:p>
              <a:endParaRPr lang="en-GB" sz="1050"/>
            </a:p>
          </p:txBody>
        </p:sp>
        <p:sp>
          <p:nvSpPr>
            <p:cNvPr id="63" name="TextBox 63"/>
            <p:cNvSpPr txBox="1"/>
            <p:nvPr/>
          </p:nvSpPr>
          <p:spPr>
            <a:xfrm>
              <a:off x="27560" y="-55600"/>
              <a:ext cx="2260223" cy="1388889"/>
            </a:xfrm>
            <a:prstGeom prst="rect">
              <a:avLst/>
            </a:prstGeom>
          </p:spPr>
          <p:txBody>
            <a:bodyPr lIns="0" tIns="0" rIns="0" bIns="0" rtlCol="0" anchor="ctr"/>
            <a:lstStyle/>
            <a:p>
              <a:pPr>
                <a:lnSpc>
                  <a:spcPts val="1493"/>
                </a:lnSpc>
              </a:pPr>
              <a:r>
                <a:rPr lang="en-US" sz="1050" dirty="0">
                  <a:solidFill>
                    <a:srgbClr val="000000"/>
                  </a:solidFill>
                  <a:ea typeface="Canva Sans"/>
                  <a:cs typeface="Canva Sans"/>
                  <a:sym typeface="Canva Sans"/>
                </a:rPr>
                <a:t>As part of the My Tomorrow campaign, the Young Leaders have led the upstander Change Makers programme across the region.</a:t>
              </a:r>
            </a:p>
            <a:p>
              <a:pPr>
                <a:lnSpc>
                  <a:spcPts val="1493"/>
                </a:lnSpc>
              </a:pPr>
              <a:endParaRPr lang="en-US" sz="1050" dirty="0">
                <a:solidFill>
                  <a:srgbClr val="000000"/>
                </a:solidFill>
                <a:ea typeface="Canva Sans"/>
                <a:cs typeface="Canva Sans"/>
                <a:sym typeface="Canva Sans"/>
              </a:endParaRPr>
            </a:p>
            <a:p>
              <a:pPr>
                <a:lnSpc>
                  <a:spcPts val="1493"/>
                </a:lnSpc>
              </a:pPr>
              <a:r>
                <a:rPr lang="en-US" sz="1050" dirty="0">
                  <a:solidFill>
                    <a:srgbClr val="000000"/>
                  </a:solidFill>
                  <a:ea typeface="Canva Sans"/>
                  <a:cs typeface="Canva Sans"/>
                  <a:sym typeface="Canva Sans"/>
                </a:rPr>
                <a:t>The Young Leaders have delivered the Change Makers programme to over </a:t>
              </a:r>
              <a:r>
                <a:rPr lang="en-US" sz="1050" b="1" dirty="0">
                  <a:solidFill>
                    <a:srgbClr val="000000"/>
                  </a:solidFill>
                  <a:ea typeface="Canva Sans Bold"/>
                  <a:cs typeface="Canva Sans Bold"/>
                  <a:sym typeface="Canva Sans Bold"/>
                </a:rPr>
                <a:t>475</a:t>
              </a:r>
              <a:r>
                <a:rPr lang="en-US" sz="1050" dirty="0">
                  <a:solidFill>
                    <a:srgbClr val="000000"/>
                  </a:solidFill>
                  <a:ea typeface="Canva Sans"/>
                  <a:cs typeface="Canva Sans"/>
                  <a:sym typeface="Canva Sans"/>
                </a:rPr>
                <a:t> young people. The sessions focused on leadership development, the upstander approach, personal growth, and aimed to equip peers with the confidence and tools to lead and make a positive impact in their communities.</a:t>
              </a:r>
            </a:p>
          </p:txBody>
        </p:sp>
      </p:grpSp>
      <p:sp>
        <p:nvSpPr>
          <p:cNvPr id="64" name="TextBox 64"/>
          <p:cNvSpPr txBox="1"/>
          <p:nvPr/>
        </p:nvSpPr>
        <p:spPr>
          <a:xfrm>
            <a:off x="8139957" y="4145244"/>
            <a:ext cx="3581395" cy="162930"/>
          </a:xfrm>
          <a:prstGeom prst="rect">
            <a:avLst/>
          </a:prstGeom>
        </p:spPr>
        <p:txBody>
          <a:bodyPr lIns="0" tIns="0" rIns="0" bIns="0" rtlCol="0" anchor="t">
            <a:spAutoFit/>
          </a:bodyPr>
          <a:lstStyle/>
          <a:p>
            <a:pPr marL="0" lvl="1">
              <a:lnSpc>
                <a:spcPts val="1279"/>
              </a:lnSpc>
            </a:pPr>
            <a:r>
              <a:rPr lang="en-US" sz="1050" b="1">
                <a:solidFill>
                  <a:srgbClr val="FFFFFF"/>
                </a:solidFill>
                <a:ea typeface="Canva Sans Bold"/>
                <a:cs typeface="Canva Sans Bold"/>
                <a:sym typeface="Canva Sans Bold"/>
              </a:rPr>
              <a:t>Change Makers and My Tomorrow</a:t>
            </a:r>
          </a:p>
        </p:txBody>
      </p:sp>
      <p:grpSp>
        <p:nvGrpSpPr>
          <p:cNvPr id="65" name="Group 65"/>
          <p:cNvGrpSpPr/>
          <p:nvPr/>
        </p:nvGrpSpPr>
        <p:grpSpPr>
          <a:xfrm>
            <a:off x="8139812" y="496634"/>
            <a:ext cx="3830659" cy="2182502"/>
            <a:chOff x="0" y="0"/>
            <a:chExt cx="2295933" cy="1308098"/>
          </a:xfrm>
        </p:grpSpPr>
        <p:sp>
          <p:nvSpPr>
            <p:cNvPr id="66" name="Freeform 66"/>
            <p:cNvSpPr/>
            <p:nvPr/>
          </p:nvSpPr>
          <p:spPr>
            <a:xfrm>
              <a:off x="0" y="0"/>
              <a:ext cx="2295933" cy="1308098"/>
            </a:xfrm>
            <a:custGeom>
              <a:avLst/>
              <a:gdLst/>
              <a:ahLst/>
              <a:cxnLst/>
              <a:rect l="l" t="t" r="r" b="b"/>
              <a:pathLst>
                <a:path w="2295933" h="1308098">
                  <a:moveTo>
                    <a:pt x="0" y="0"/>
                  </a:moveTo>
                  <a:lnTo>
                    <a:pt x="2295933" y="0"/>
                  </a:lnTo>
                  <a:lnTo>
                    <a:pt x="2295933" y="1308098"/>
                  </a:lnTo>
                  <a:lnTo>
                    <a:pt x="0" y="1308098"/>
                  </a:lnTo>
                  <a:close/>
                </a:path>
              </a:pathLst>
            </a:custGeom>
            <a:ln w="28575" cap="sq">
              <a:solidFill>
                <a:srgbClr val="525252"/>
              </a:solidFill>
              <a:prstDash val="dash"/>
              <a:miter/>
            </a:ln>
          </p:spPr>
          <p:txBody>
            <a:bodyPr/>
            <a:lstStyle/>
            <a:p>
              <a:endParaRPr lang="en-GB" sz="1050"/>
            </a:p>
          </p:txBody>
        </p:sp>
        <p:sp>
          <p:nvSpPr>
            <p:cNvPr id="67" name="TextBox 67"/>
            <p:cNvSpPr txBox="1"/>
            <p:nvPr/>
          </p:nvSpPr>
          <p:spPr>
            <a:xfrm>
              <a:off x="0" y="0"/>
              <a:ext cx="2295933" cy="1308098"/>
            </a:xfrm>
            <a:prstGeom prst="rect">
              <a:avLst/>
            </a:prstGeom>
          </p:spPr>
          <p:txBody>
            <a:bodyPr lIns="0" tIns="0" rIns="0" bIns="0" rtlCol="0" anchor="ctr"/>
            <a:lstStyle/>
            <a:p>
              <a:pPr>
                <a:lnSpc>
                  <a:spcPts val="1279"/>
                </a:lnSpc>
              </a:pPr>
              <a:endParaRPr sz="1050"/>
            </a:p>
          </p:txBody>
        </p:sp>
      </p:grpSp>
      <p:sp>
        <p:nvSpPr>
          <p:cNvPr id="68" name="TextBox 68"/>
          <p:cNvSpPr txBox="1"/>
          <p:nvPr/>
        </p:nvSpPr>
        <p:spPr>
          <a:xfrm>
            <a:off x="8229789" y="606311"/>
            <a:ext cx="3777605" cy="2156681"/>
          </a:xfrm>
          <a:prstGeom prst="rect">
            <a:avLst/>
          </a:prstGeom>
        </p:spPr>
        <p:txBody>
          <a:bodyPr lIns="0" tIns="0" rIns="0" bIns="0" rtlCol="0" anchor="t">
            <a:spAutoFit/>
          </a:bodyPr>
          <a:lstStyle/>
          <a:p>
            <a:pPr>
              <a:lnSpc>
                <a:spcPts val="1279"/>
              </a:lnSpc>
            </a:pPr>
            <a:r>
              <a:rPr lang="en-US" sz="1050" dirty="0">
                <a:solidFill>
                  <a:srgbClr val="000000"/>
                </a:solidFill>
                <a:ea typeface="Canva Sans"/>
                <a:cs typeface="Canva Sans"/>
                <a:sym typeface="Canva Sans"/>
              </a:rPr>
              <a:t>We hosted the VRP Annual Conference in Coventry in February 2026, bringing together professionals, communities and young people to showcase the fantastic work that is being delivered across the region this year.</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We launched the new Education toolkit at the conference, which has been produced to support schools in their role to identify and prevent violence. </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A new parent and carer resource ‘Not My Son’ was showcased at the conference, developed in conjunction with Pooja Kanda, Mark Brindley and The Reel.</a:t>
            </a:r>
          </a:p>
          <a:p>
            <a:pPr>
              <a:lnSpc>
                <a:spcPts val="1279"/>
              </a:lnSpc>
            </a:pPr>
            <a:endParaRPr lang="en-US" sz="1050" dirty="0">
              <a:solidFill>
                <a:srgbClr val="000000"/>
              </a:solidFill>
              <a:ea typeface="Canva Sans"/>
              <a:cs typeface="Canva Sans"/>
              <a:sym typeface="Canva Sans"/>
            </a:endParaRPr>
          </a:p>
        </p:txBody>
      </p:sp>
      <p:grpSp>
        <p:nvGrpSpPr>
          <p:cNvPr id="69" name="Group 69"/>
          <p:cNvGrpSpPr/>
          <p:nvPr/>
        </p:nvGrpSpPr>
        <p:grpSpPr>
          <a:xfrm>
            <a:off x="4229340" y="2040488"/>
            <a:ext cx="3650544" cy="751147"/>
            <a:chOff x="0" y="0"/>
            <a:chExt cx="2187980" cy="450205"/>
          </a:xfrm>
        </p:grpSpPr>
        <p:sp>
          <p:nvSpPr>
            <p:cNvPr id="70" name="Freeform 70"/>
            <p:cNvSpPr/>
            <p:nvPr/>
          </p:nvSpPr>
          <p:spPr>
            <a:xfrm>
              <a:off x="0" y="0"/>
              <a:ext cx="2187980" cy="435011"/>
            </a:xfrm>
            <a:custGeom>
              <a:avLst/>
              <a:gdLst/>
              <a:ahLst/>
              <a:cxnLst/>
              <a:rect l="l" t="t" r="r" b="b"/>
              <a:pathLst>
                <a:path w="2187980" h="435011">
                  <a:moveTo>
                    <a:pt x="0" y="0"/>
                  </a:moveTo>
                  <a:lnTo>
                    <a:pt x="2187980" y="0"/>
                  </a:lnTo>
                  <a:lnTo>
                    <a:pt x="2187980" y="435011"/>
                  </a:lnTo>
                  <a:lnTo>
                    <a:pt x="0" y="435011"/>
                  </a:lnTo>
                  <a:close/>
                </a:path>
              </a:pathLst>
            </a:custGeom>
            <a:ln w="28575" cap="sq">
              <a:solidFill>
                <a:srgbClr val="525252"/>
              </a:solidFill>
              <a:prstDash val="dash"/>
              <a:miter/>
            </a:ln>
          </p:spPr>
          <p:txBody>
            <a:bodyPr/>
            <a:lstStyle/>
            <a:p>
              <a:endParaRPr lang="en-GB" sz="1050"/>
            </a:p>
          </p:txBody>
        </p:sp>
        <p:sp>
          <p:nvSpPr>
            <p:cNvPr id="71" name="TextBox 71"/>
            <p:cNvSpPr txBox="1"/>
            <p:nvPr/>
          </p:nvSpPr>
          <p:spPr>
            <a:xfrm>
              <a:off x="44041" y="15194"/>
              <a:ext cx="2122478" cy="435011"/>
            </a:xfrm>
            <a:prstGeom prst="rect">
              <a:avLst/>
            </a:prstGeom>
          </p:spPr>
          <p:txBody>
            <a:bodyPr lIns="0" tIns="0" rIns="0" bIns="0" rtlCol="0" anchor="ctr"/>
            <a:lstStyle/>
            <a:p>
              <a:pPr>
                <a:lnSpc>
                  <a:spcPts val="1279"/>
                </a:lnSpc>
              </a:pPr>
              <a:r>
                <a:rPr lang="en-US" sz="1050" dirty="0">
                  <a:solidFill>
                    <a:srgbClr val="000000"/>
                  </a:solidFill>
                  <a:ea typeface="Canva Sans"/>
                  <a:cs typeface="Canva Sans"/>
                  <a:sym typeface="Canva Sans"/>
                </a:rPr>
                <a:t>VRP commissioned interventions reached </a:t>
              </a:r>
              <a:r>
                <a:rPr lang="en-US" sz="1050" b="1" dirty="0">
                  <a:solidFill>
                    <a:srgbClr val="000000"/>
                  </a:solidFill>
                  <a:ea typeface="Canva Sans Bold"/>
                  <a:cs typeface="Canva Sans Bold"/>
                  <a:sym typeface="Canva Sans Bold"/>
                </a:rPr>
                <a:t>60,646 </a:t>
              </a:r>
              <a:r>
                <a:rPr lang="en-US" sz="1050" dirty="0">
                  <a:solidFill>
                    <a:srgbClr val="000000"/>
                  </a:solidFill>
                  <a:ea typeface="Canva Sans"/>
                  <a:cs typeface="Canva Sans"/>
                  <a:sym typeface="Canva Sans"/>
                </a:rPr>
                <a:t>young people between April 2025 and March 2026. </a:t>
              </a:r>
            </a:p>
            <a:p>
              <a:pPr>
                <a:lnSpc>
                  <a:spcPts val="1279"/>
                </a:lnSpc>
              </a:pPr>
              <a:r>
                <a:rPr lang="en-US" sz="1050" dirty="0">
                  <a:solidFill>
                    <a:srgbClr val="000000"/>
                  </a:solidFill>
                  <a:ea typeface="Canva Sans"/>
                  <a:cs typeface="Canva Sans"/>
                  <a:sym typeface="Canva Sans"/>
                </a:rPr>
                <a:t>An increase of </a:t>
              </a:r>
              <a:r>
                <a:rPr lang="en-US" sz="1050" b="1" dirty="0">
                  <a:solidFill>
                    <a:srgbClr val="000000"/>
                  </a:solidFill>
                  <a:ea typeface="Canva Sans Bold"/>
                  <a:cs typeface="Canva Sans Bold"/>
                  <a:sym typeface="Canva Sans Bold"/>
                </a:rPr>
                <a:t>52.70%</a:t>
              </a:r>
              <a:r>
                <a:rPr lang="en-US" sz="1050" dirty="0">
                  <a:solidFill>
                    <a:srgbClr val="000000"/>
                  </a:solidFill>
                  <a:ea typeface="Canva Sans"/>
                  <a:cs typeface="Canva Sans"/>
                  <a:sym typeface="Canva Sans"/>
                </a:rPr>
                <a:t> compared with the same time last year. </a:t>
              </a:r>
            </a:p>
          </p:txBody>
        </p:sp>
      </p:grpSp>
      <p:grpSp>
        <p:nvGrpSpPr>
          <p:cNvPr id="72" name="Group 72"/>
          <p:cNvGrpSpPr/>
          <p:nvPr/>
        </p:nvGrpSpPr>
        <p:grpSpPr>
          <a:xfrm>
            <a:off x="4200602" y="1767697"/>
            <a:ext cx="3713961" cy="323951"/>
            <a:chOff x="0" y="0"/>
            <a:chExt cx="26499200" cy="2311400"/>
          </a:xfrm>
        </p:grpSpPr>
        <p:sp>
          <p:nvSpPr>
            <p:cNvPr id="73" name="Freeform 73"/>
            <p:cNvSpPr/>
            <p:nvPr/>
          </p:nvSpPr>
          <p:spPr>
            <a:xfrm>
              <a:off x="0" y="0"/>
              <a:ext cx="26499201" cy="2311400"/>
            </a:xfrm>
            <a:custGeom>
              <a:avLst/>
              <a:gdLst/>
              <a:ahLst/>
              <a:cxnLst/>
              <a:rect l="l" t="t" r="r" b="b"/>
              <a:pathLst>
                <a:path w="26499201" h="2311400">
                  <a:moveTo>
                    <a:pt x="26194401" y="0"/>
                  </a:moveTo>
                  <a:lnTo>
                    <a:pt x="304800" y="0"/>
                  </a:lnTo>
                  <a:cubicBezTo>
                    <a:pt x="135890" y="0"/>
                    <a:pt x="0" y="135890"/>
                    <a:pt x="0" y="304800"/>
                  </a:cubicBezTo>
                  <a:lnTo>
                    <a:pt x="0" y="2006600"/>
                  </a:lnTo>
                  <a:cubicBezTo>
                    <a:pt x="0" y="2175510"/>
                    <a:pt x="135890" y="2311400"/>
                    <a:pt x="304800" y="2311400"/>
                  </a:cubicBezTo>
                  <a:lnTo>
                    <a:pt x="26194401" y="2311400"/>
                  </a:lnTo>
                  <a:cubicBezTo>
                    <a:pt x="26363309" y="2311400"/>
                    <a:pt x="26499201" y="2175510"/>
                    <a:pt x="26499201" y="2006600"/>
                  </a:cubicBezTo>
                  <a:lnTo>
                    <a:pt x="26499201" y="304800"/>
                  </a:lnTo>
                  <a:cubicBezTo>
                    <a:pt x="26499201" y="135890"/>
                    <a:pt x="26363309" y="0"/>
                    <a:pt x="26194401" y="0"/>
                  </a:cubicBezTo>
                  <a:close/>
                </a:path>
              </a:pathLst>
            </a:custGeom>
            <a:solidFill>
              <a:srgbClr val="B1AEF2"/>
            </a:solidFill>
          </p:spPr>
          <p:txBody>
            <a:bodyPr/>
            <a:lstStyle/>
            <a:p>
              <a:endParaRPr lang="en-GB" sz="1050"/>
            </a:p>
          </p:txBody>
        </p:sp>
      </p:grpSp>
      <p:sp>
        <p:nvSpPr>
          <p:cNvPr id="74" name="TextBox 74"/>
          <p:cNvSpPr txBox="1"/>
          <p:nvPr/>
        </p:nvSpPr>
        <p:spPr>
          <a:xfrm>
            <a:off x="4291103" y="2868920"/>
            <a:ext cx="2683804" cy="227435"/>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Universal Offer</a:t>
            </a:r>
          </a:p>
        </p:txBody>
      </p:sp>
      <p:sp>
        <p:nvSpPr>
          <p:cNvPr id="75" name="TextBox 75"/>
          <p:cNvSpPr txBox="1"/>
          <p:nvPr/>
        </p:nvSpPr>
        <p:spPr>
          <a:xfrm>
            <a:off x="8081655" y="259442"/>
            <a:ext cx="3245132" cy="162930"/>
          </a:xfrm>
          <a:prstGeom prst="rect">
            <a:avLst/>
          </a:prstGeom>
        </p:spPr>
        <p:txBody>
          <a:bodyPr lIns="0" tIns="0" rIns="0" bIns="0" rtlCol="0" anchor="t">
            <a:spAutoFit/>
          </a:bodyPr>
          <a:lstStyle/>
          <a:p>
            <a:pPr marL="0" lvl="1">
              <a:lnSpc>
                <a:spcPts val="1279"/>
              </a:lnSpc>
            </a:pPr>
            <a:r>
              <a:rPr lang="en-US" sz="1050" b="1">
                <a:solidFill>
                  <a:srgbClr val="FFFFFF"/>
                </a:solidFill>
                <a:ea typeface="Canva Sans Medium"/>
                <a:cs typeface="Canva Sans Medium"/>
                <a:sym typeface="Canva Sans Medium"/>
              </a:rPr>
              <a:t>Faith Alliance</a:t>
            </a:r>
          </a:p>
        </p:txBody>
      </p:sp>
      <p:grpSp>
        <p:nvGrpSpPr>
          <p:cNvPr id="76" name="Group 76"/>
          <p:cNvGrpSpPr/>
          <p:nvPr/>
        </p:nvGrpSpPr>
        <p:grpSpPr>
          <a:xfrm>
            <a:off x="8139812" y="184074"/>
            <a:ext cx="3830659" cy="320052"/>
            <a:chOff x="0" y="0"/>
            <a:chExt cx="27664830" cy="2311400"/>
          </a:xfrm>
        </p:grpSpPr>
        <p:sp>
          <p:nvSpPr>
            <p:cNvPr id="77" name="Freeform 77"/>
            <p:cNvSpPr/>
            <p:nvPr/>
          </p:nvSpPr>
          <p:spPr>
            <a:xfrm>
              <a:off x="0" y="0"/>
              <a:ext cx="27664829" cy="2311400"/>
            </a:xfrm>
            <a:custGeom>
              <a:avLst/>
              <a:gdLst/>
              <a:ahLst/>
              <a:cxnLst/>
              <a:rect l="l" t="t" r="r" b="b"/>
              <a:pathLst>
                <a:path w="27664829" h="2311400">
                  <a:moveTo>
                    <a:pt x="27360029" y="0"/>
                  </a:moveTo>
                  <a:lnTo>
                    <a:pt x="304800" y="0"/>
                  </a:lnTo>
                  <a:cubicBezTo>
                    <a:pt x="135890" y="0"/>
                    <a:pt x="0" y="135890"/>
                    <a:pt x="0" y="304800"/>
                  </a:cubicBezTo>
                  <a:lnTo>
                    <a:pt x="0" y="2006600"/>
                  </a:lnTo>
                  <a:cubicBezTo>
                    <a:pt x="0" y="2175510"/>
                    <a:pt x="135890" y="2311400"/>
                    <a:pt x="304800" y="2311400"/>
                  </a:cubicBezTo>
                  <a:lnTo>
                    <a:pt x="27360029" y="2311400"/>
                  </a:lnTo>
                  <a:cubicBezTo>
                    <a:pt x="27528940" y="2311400"/>
                    <a:pt x="27664829" y="2175510"/>
                    <a:pt x="27664829" y="2006600"/>
                  </a:cubicBezTo>
                  <a:lnTo>
                    <a:pt x="27664829" y="304800"/>
                  </a:lnTo>
                  <a:cubicBezTo>
                    <a:pt x="27664829" y="135890"/>
                    <a:pt x="27528940" y="0"/>
                    <a:pt x="27360029" y="0"/>
                  </a:cubicBezTo>
                  <a:close/>
                </a:path>
              </a:pathLst>
            </a:custGeom>
            <a:solidFill>
              <a:srgbClr val="4265AA"/>
            </a:solidFill>
          </p:spPr>
          <p:txBody>
            <a:bodyPr/>
            <a:lstStyle/>
            <a:p>
              <a:endParaRPr lang="en-GB" sz="1050"/>
            </a:p>
          </p:txBody>
        </p:sp>
      </p:grpSp>
      <p:sp>
        <p:nvSpPr>
          <p:cNvPr id="78" name="TextBox 78"/>
          <p:cNvSpPr txBox="1"/>
          <p:nvPr/>
        </p:nvSpPr>
        <p:spPr>
          <a:xfrm>
            <a:off x="8179317" y="239326"/>
            <a:ext cx="2683804"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VRP Annual Conference 2026</a:t>
            </a:r>
          </a:p>
        </p:txBody>
      </p:sp>
      <p:sp>
        <p:nvSpPr>
          <p:cNvPr id="79" name="Freeform 79"/>
          <p:cNvSpPr/>
          <p:nvPr/>
        </p:nvSpPr>
        <p:spPr>
          <a:xfrm>
            <a:off x="7585313" y="1759859"/>
            <a:ext cx="294571" cy="309235"/>
          </a:xfrm>
          <a:custGeom>
            <a:avLst/>
            <a:gdLst/>
            <a:ahLst/>
            <a:cxnLst/>
            <a:rect l="l" t="t" r="r" b="b"/>
            <a:pathLst>
              <a:path w="441856" h="463852">
                <a:moveTo>
                  <a:pt x="0" y="0"/>
                </a:moveTo>
                <a:lnTo>
                  <a:pt x="441856" y="0"/>
                </a:lnTo>
                <a:lnTo>
                  <a:pt x="441856" y="463852"/>
                </a:lnTo>
                <a:lnTo>
                  <a:pt x="0" y="463852"/>
                </a:lnTo>
                <a:lnTo>
                  <a:pt x="0" y="0"/>
                </a:lnTo>
                <a:close/>
              </a:path>
            </a:pathLst>
          </a:custGeom>
          <a:blipFill>
            <a:blip r:embed="rId7"/>
            <a:stretch>
              <a:fillRect r="-160247"/>
            </a:stretch>
          </a:blipFill>
        </p:spPr>
        <p:txBody>
          <a:bodyPr/>
          <a:lstStyle/>
          <a:p>
            <a:endParaRPr lang="en-GB" sz="1050"/>
          </a:p>
        </p:txBody>
      </p:sp>
      <p:grpSp>
        <p:nvGrpSpPr>
          <p:cNvPr id="80" name="Group 80"/>
          <p:cNvGrpSpPr/>
          <p:nvPr/>
        </p:nvGrpSpPr>
        <p:grpSpPr>
          <a:xfrm>
            <a:off x="8083414" y="4182423"/>
            <a:ext cx="3923281" cy="328797"/>
            <a:chOff x="0" y="0"/>
            <a:chExt cx="27580192" cy="2311400"/>
          </a:xfrm>
        </p:grpSpPr>
        <p:sp>
          <p:nvSpPr>
            <p:cNvPr id="81" name="Freeform 81"/>
            <p:cNvSpPr/>
            <p:nvPr/>
          </p:nvSpPr>
          <p:spPr>
            <a:xfrm>
              <a:off x="0" y="0"/>
              <a:ext cx="27580193" cy="2311400"/>
            </a:xfrm>
            <a:custGeom>
              <a:avLst/>
              <a:gdLst/>
              <a:ahLst/>
              <a:cxnLst/>
              <a:rect l="l" t="t" r="r" b="b"/>
              <a:pathLst>
                <a:path w="27580193" h="2311400">
                  <a:moveTo>
                    <a:pt x="27275393" y="0"/>
                  </a:moveTo>
                  <a:lnTo>
                    <a:pt x="304800" y="0"/>
                  </a:lnTo>
                  <a:cubicBezTo>
                    <a:pt x="135890" y="0"/>
                    <a:pt x="0" y="135890"/>
                    <a:pt x="0" y="304800"/>
                  </a:cubicBezTo>
                  <a:lnTo>
                    <a:pt x="0" y="2006600"/>
                  </a:lnTo>
                  <a:cubicBezTo>
                    <a:pt x="0" y="2175510"/>
                    <a:pt x="135890" y="2311400"/>
                    <a:pt x="304800" y="2311400"/>
                  </a:cubicBezTo>
                  <a:lnTo>
                    <a:pt x="27275393" y="2311400"/>
                  </a:lnTo>
                  <a:cubicBezTo>
                    <a:pt x="27444300" y="2311400"/>
                    <a:pt x="27580193" y="2175510"/>
                    <a:pt x="27580193" y="2006600"/>
                  </a:cubicBezTo>
                  <a:lnTo>
                    <a:pt x="27580193" y="304800"/>
                  </a:lnTo>
                  <a:cubicBezTo>
                    <a:pt x="27580193" y="135890"/>
                    <a:pt x="27444300" y="0"/>
                    <a:pt x="27275393" y="0"/>
                  </a:cubicBezTo>
                  <a:close/>
                </a:path>
              </a:pathLst>
            </a:custGeom>
            <a:solidFill>
              <a:srgbClr val="3C5679"/>
            </a:solidFill>
          </p:spPr>
          <p:txBody>
            <a:bodyPr/>
            <a:lstStyle/>
            <a:p>
              <a:endParaRPr lang="en-GB" sz="1050"/>
            </a:p>
          </p:txBody>
        </p:sp>
      </p:grpSp>
      <p:sp>
        <p:nvSpPr>
          <p:cNvPr id="82" name="TextBox 82"/>
          <p:cNvSpPr txBox="1"/>
          <p:nvPr/>
        </p:nvSpPr>
        <p:spPr>
          <a:xfrm>
            <a:off x="8113708" y="4214173"/>
            <a:ext cx="3803854" cy="227435"/>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My Tomorrow and Change Makers</a:t>
            </a:r>
          </a:p>
        </p:txBody>
      </p:sp>
      <p:sp>
        <p:nvSpPr>
          <p:cNvPr id="83" name="TextBox 83"/>
          <p:cNvSpPr txBox="1"/>
          <p:nvPr/>
        </p:nvSpPr>
        <p:spPr>
          <a:xfrm>
            <a:off x="4268967" y="1823002"/>
            <a:ext cx="3575110" cy="220381"/>
          </a:xfrm>
          <a:prstGeom prst="rect">
            <a:avLst/>
          </a:prstGeom>
        </p:spPr>
        <p:txBody>
          <a:bodyPr lIns="0" tIns="0" rIns="0" bIns="0" rtlCol="0" anchor="t">
            <a:spAutoFit/>
          </a:bodyPr>
          <a:lstStyle/>
          <a:p>
            <a:pPr marL="0" lvl="1">
              <a:lnSpc>
                <a:spcPts val="1679"/>
              </a:lnSpc>
            </a:pPr>
            <a:r>
              <a:rPr lang="en-US" sz="1600" b="1" dirty="0">
                <a:solidFill>
                  <a:srgbClr val="FFFFFF"/>
                </a:solidFill>
                <a:ea typeface="Canva Sans Bold"/>
                <a:cs typeface="Canva Sans Bold"/>
                <a:sym typeface="Canva Sans Bold"/>
              </a:rPr>
              <a:t>Our work</a:t>
            </a:r>
          </a:p>
        </p:txBody>
      </p:sp>
      <p:sp>
        <p:nvSpPr>
          <p:cNvPr id="84" name="Freeform 84"/>
          <p:cNvSpPr/>
          <p:nvPr/>
        </p:nvSpPr>
        <p:spPr>
          <a:xfrm>
            <a:off x="7570942" y="4261884"/>
            <a:ext cx="323313" cy="324939"/>
          </a:xfrm>
          <a:custGeom>
            <a:avLst/>
            <a:gdLst/>
            <a:ahLst/>
            <a:cxnLst/>
            <a:rect l="l" t="t" r="r" b="b"/>
            <a:pathLst>
              <a:path w="484970" h="487408">
                <a:moveTo>
                  <a:pt x="0" y="0"/>
                </a:moveTo>
                <a:lnTo>
                  <a:pt x="484970" y="0"/>
                </a:lnTo>
                <a:lnTo>
                  <a:pt x="484970" y="487408"/>
                </a:lnTo>
                <a:lnTo>
                  <a:pt x="0" y="487408"/>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GB" sz="1050"/>
          </a:p>
        </p:txBody>
      </p:sp>
      <p:sp>
        <p:nvSpPr>
          <p:cNvPr id="85" name="Freeform 85"/>
          <p:cNvSpPr/>
          <p:nvPr/>
        </p:nvSpPr>
        <p:spPr>
          <a:xfrm>
            <a:off x="11575295" y="170195"/>
            <a:ext cx="387637" cy="337244"/>
          </a:xfrm>
          <a:custGeom>
            <a:avLst/>
            <a:gdLst/>
            <a:ahLst/>
            <a:cxnLst/>
            <a:rect l="l" t="t" r="r" b="b"/>
            <a:pathLst>
              <a:path w="581455" h="505866">
                <a:moveTo>
                  <a:pt x="0" y="0"/>
                </a:moveTo>
                <a:lnTo>
                  <a:pt x="581455" y="0"/>
                </a:lnTo>
                <a:lnTo>
                  <a:pt x="581455" y="505866"/>
                </a:lnTo>
                <a:lnTo>
                  <a:pt x="0" y="505866"/>
                </a:lnTo>
                <a:lnTo>
                  <a:pt x="0" y="0"/>
                </a:lnTo>
                <a:close/>
              </a:path>
            </a:pathLst>
          </a:custGeom>
          <a:blipFill>
            <a:blip>
              <a:extLst>
                <a:ext uri="{96DAC541-7B7A-43D3-8B79-37D633B846F1}">
                  <asvg:svgBlip xmlns:asvg="http://schemas.microsoft.com/office/drawing/2016/SVG/main" r:embed="rId11"/>
                </a:ext>
              </a:extLst>
            </a:blip>
            <a:stretch>
              <a:fillRect/>
            </a:stretch>
          </a:blipFill>
        </p:spPr>
        <p:txBody>
          <a:bodyPr/>
          <a:lstStyle/>
          <a:p>
            <a:endParaRPr lang="en-GB" sz="1050"/>
          </a:p>
        </p:txBody>
      </p:sp>
      <p:sp>
        <p:nvSpPr>
          <p:cNvPr id="86" name="Freeform 86"/>
          <p:cNvSpPr/>
          <p:nvPr/>
        </p:nvSpPr>
        <p:spPr>
          <a:xfrm>
            <a:off x="3500674" y="1482521"/>
            <a:ext cx="362169" cy="332743"/>
          </a:xfrm>
          <a:custGeom>
            <a:avLst/>
            <a:gdLst/>
            <a:ahLst/>
            <a:cxnLst/>
            <a:rect l="l" t="t" r="r" b="b"/>
            <a:pathLst>
              <a:path w="543254" h="499114">
                <a:moveTo>
                  <a:pt x="0" y="0"/>
                </a:moveTo>
                <a:lnTo>
                  <a:pt x="543254" y="0"/>
                </a:lnTo>
                <a:lnTo>
                  <a:pt x="543254" y="499115"/>
                </a:lnTo>
                <a:lnTo>
                  <a:pt x="0" y="499115"/>
                </a:lnTo>
                <a:lnTo>
                  <a:pt x="0" y="0"/>
                </a:lnTo>
                <a:close/>
              </a:path>
            </a:pathLst>
          </a:custGeom>
          <a:blipFill>
            <a:blip>
              <a:extLst>
                <a:ext uri="{96DAC541-7B7A-43D3-8B79-37D633B846F1}">
                  <asvg:svgBlip xmlns:asvg="http://schemas.microsoft.com/office/drawing/2016/SVG/main" r:embed="rId12"/>
                </a:ext>
              </a:extLst>
            </a:blip>
            <a:stretch>
              <a:fillRect/>
            </a:stretch>
          </a:blipFill>
        </p:spPr>
        <p:txBody>
          <a:bodyPr/>
          <a:lstStyle/>
          <a:p>
            <a:endParaRPr lang="en-GB" sz="1050"/>
          </a:p>
        </p:txBody>
      </p:sp>
      <p:sp>
        <p:nvSpPr>
          <p:cNvPr id="87" name="TextBox 87"/>
          <p:cNvSpPr txBox="1"/>
          <p:nvPr/>
        </p:nvSpPr>
        <p:spPr>
          <a:xfrm>
            <a:off x="4256106" y="3248861"/>
            <a:ext cx="3623730" cy="822982"/>
          </a:xfrm>
          <a:prstGeom prst="rect">
            <a:avLst/>
          </a:prstGeom>
        </p:spPr>
        <p:txBody>
          <a:bodyPr lIns="0" tIns="0" rIns="0" bIns="0" rtlCol="0" anchor="t">
            <a:spAutoFit/>
          </a:bodyPr>
          <a:lstStyle/>
          <a:p>
            <a:pPr>
              <a:lnSpc>
                <a:spcPts val="1279"/>
              </a:lnSpc>
            </a:pPr>
            <a:r>
              <a:rPr lang="en-US" sz="1050" dirty="0">
                <a:solidFill>
                  <a:srgbClr val="000000"/>
                </a:solidFill>
                <a:ea typeface="Canva Sans"/>
                <a:cs typeface="Canva Sans"/>
                <a:sym typeface="Canva Sans"/>
              </a:rPr>
              <a:t>The Education Team delivered the VRP Universal Training offer to </a:t>
            </a:r>
            <a:r>
              <a:rPr lang="en-US" sz="1050" b="1" dirty="0">
                <a:solidFill>
                  <a:srgbClr val="000000"/>
                </a:solidFill>
                <a:ea typeface="Canva Sans Bold"/>
                <a:cs typeface="Canva Sans Bold"/>
                <a:sym typeface="Canva Sans Bold"/>
              </a:rPr>
              <a:t>4475 </a:t>
            </a:r>
            <a:r>
              <a:rPr lang="en-US" sz="1050" dirty="0">
                <a:solidFill>
                  <a:srgbClr val="000000"/>
                </a:solidFill>
                <a:ea typeface="Canva Sans"/>
                <a:cs typeface="Canva Sans"/>
                <a:sym typeface="Canva Sans"/>
              </a:rPr>
              <a:t>professionals this year.</a:t>
            </a:r>
          </a:p>
          <a:p>
            <a:pPr>
              <a:lnSpc>
                <a:spcPts val="1279"/>
              </a:lnSpc>
            </a:pPr>
            <a:endParaRPr lang="en-US" sz="1050" dirty="0">
              <a:solidFill>
                <a:srgbClr val="000000"/>
              </a:solidFill>
              <a:ea typeface="Canva Sans"/>
              <a:cs typeface="Canva Sans"/>
              <a:sym typeface="Canva Sans"/>
            </a:endParaRPr>
          </a:p>
          <a:p>
            <a:pPr>
              <a:lnSpc>
                <a:spcPts val="1279"/>
              </a:lnSpc>
            </a:pPr>
            <a:r>
              <a:rPr lang="en-US" sz="1050" dirty="0">
                <a:solidFill>
                  <a:srgbClr val="000000"/>
                </a:solidFill>
                <a:ea typeface="Canva Sans"/>
                <a:cs typeface="Canva Sans"/>
                <a:sym typeface="Canva Sans"/>
              </a:rPr>
              <a:t>To view and register for future VRP webinars, please visit our </a:t>
            </a:r>
            <a:r>
              <a:rPr lang="en-US" sz="1050" b="1" u="sng" dirty="0">
                <a:solidFill>
                  <a:srgbClr val="3C5679"/>
                </a:solidFill>
                <a:ea typeface="Canva Sans Bold"/>
                <a:cs typeface="Canva Sans Bold"/>
                <a:sym typeface="Canva Sans Bold"/>
                <a:hlinkClick r:id="rId13" tooltip="https://www.eventbrite.co.uk/o/west-midlands-violence-reduction-partnership-33440166991"/>
              </a:rPr>
              <a:t>Eventbrite</a:t>
            </a:r>
            <a:r>
              <a:rPr lang="en-US" sz="1050" u="sng" dirty="0">
                <a:solidFill>
                  <a:srgbClr val="000000"/>
                </a:solidFill>
                <a:ea typeface="Canva Sans"/>
                <a:cs typeface="Canva Sans"/>
                <a:sym typeface="Canva Sans"/>
                <a:hlinkClick r:id="rId13" tooltip="https://www.eventbrite.co.uk/o/west-midlands-violence-reduction-partnership-33440166991"/>
              </a:rPr>
              <a:t> </a:t>
            </a:r>
            <a:r>
              <a:rPr lang="en-US" sz="1050" dirty="0">
                <a:solidFill>
                  <a:srgbClr val="000000"/>
                </a:solidFill>
                <a:ea typeface="Canva Sans"/>
                <a:cs typeface="Canva Sans"/>
                <a:sym typeface="Canva Sans"/>
              </a:rPr>
              <a:t>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89F82C8E4FE343810459D5C592AB60" ma:contentTypeVersion="2" ma:contentTypeDescription="Create a new document." ma:contentTypeScope="" ma:versionID="3da3920fc79d217dea50c6e803292f94">
  <xsd:schema xmlns:xsd="http://www.w3.org/2001/XMLSchema" xmlns:xs="http://www.w3.org/2001/XMLSchema" xmlns:p="http://schemas.microsoft.com/office/2006/metadata/properties" xmlns:ns2="5266e339-39c2-409b-b9ee-bf1c659db9b0" targetNamespace="http://schemas.microsoft.com/office/2006/metadata/properties" ma:root="true" ma:fieldsID="8d72270ad9a91a6e3c2d33aed69e70f0" ns2:_="">
    <xsd:import namespace="5266e339-39c2-409b-b9ee-bf1c659db9b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66e339-39c2-409b-b9ee-bf1c659db9b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E4D5AF-4DFA-4281-974C-E0C9163CEC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66e339-39c2-409b-b9ee-bf1c659db9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441DB5-FE69-4DDE-8537-F1D37081F91A}">
  <ds:schemaRefs>
    <ds:schemaRef ds:uri="http://schemas.microsoft.com/sharepoint/v3/contenttype/forms"/>
  </ds:schemaRefs>
</ds:datastoreItem>
</file>

<file path=customXml/itemProps3.xml><?xml version="1.0" encoding="utf-8"?>
<ds:datastoreItem xmlns:ds="http://schemas.openxmlformats.org/officeDocument/2006/customXml" ds:itemID="{93E4C3BE-0ADE-4665-AE4B-08B2B09DCFC2}">
  <ds:schemaRefs>
    <ds:schemaRef ds:uri="http://www.w3.org/XML/1998/namespace"/>
    <ds:schemaRef ds:uri="5266e339-39c2-409b-b9ee-bf1c659db9b0"/>
    <ds:schemaRef ds:uri="http://schemas.openxmlformats.org/package/2006/metadata/core-properties"/>
    <ds:schemaRef ds:uri="http://purl.org/dc/dcmitype/"/>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TotalTime>
  <Words>552</Words>
  <Application>Microsoft Office PowerPoint</Application>
  <PresentationFormat>Widescreen</PresentationFormat>
  <Paragraphs>44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Canva Sans</vt:lpstr>
      <vt:lpstr>Canva Sans Bold</vt:lpstr>
      <vt:lpstr>Canva Sans Medium</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Amber Lily Hunt</dc:creator>
  <cp:lastModifiedBy>Amber Lily Hunt</cp:lastModifiedBy>
  <cp:revision>1</cp:revision>
  <dcterms:created xsi:type="dcterms:W3CDTF">2026-05-12T08:28:01Z</dcterms:created>
  <dcterms:modified xsi:type="dcterms:W3CDTF">2026-05-12T08:29:59Z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0x0101002289F82C8E4FE343810459D5C592AB60</vt:lpwstr>
  </property>
</Properties>
</file>